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7" r:id="rId1"/>
  </p:sldMasterIdLst>
  <p:notesMasterIdLst>
    <p:notesMasterId r:id="rId21"/>
  </p:notesMasterIdLst>
  <p:handoutMasterIdLst>
    <p:handoutMasterId r:id="rId22"/>
  </p:handoutMasterIdLst>
  <p:sldIdLst>
    <p:sldId id="465" r:id="rId2"/>
    <p:sldId id="626" r:id="rId3"/>
    <p:sldId id="627" r:id="rId4"/>
    <p:sldId id="467" r:id="rId5"/>
    <p:sldId id="470" r:id="rId6"/>
    <p:sldId id="468" r:id="rId7"/>
    <p:sldId id="469" r:id="rId8"/>
    <p:sldId id="471" r:id="rId9"/>
    <p:sldId id="473" r:id="rId10"/>
    <p:sldId id="621" r:id="rId11"/>
    <p:sldId id="474" r:id="rId12"/>
    <p:sldId id="472" r:id="rId13"/>
    <p:sldId id="475" r:id="rId14"/>
    <p:sldId id="622" r:id="rId15"/>
    <p:sldId id="624" r:id="rId16"/>
    <p:sldId id="476" r:id="rId17"/>
    <p:sldId id="477" r:id="rId18"/>
    <p:sldId id="623" r:id="rId19"/>
    <p:sldId id="625" r:id="rId20"/>
  </p:sldIdLst>
  <p:sldSz cx="17340263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5486" userDrawn="1">
          <p15:clr>
            <a:srgbClr val="A4A3A4"/>
          </p15:clr>
        </p15:guide>
        <p15:guide id="3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Wensing" initials="PMW" lastIdx="20" clrIdx="0">
    <p:extLst>
      <p:ext uri="{19B8F6BF-5375-455C-9EA6-DF929625EA0E}">
        <p15:presenceInfo xmlns:p15="http://schemas.microsoft.com/office/powerpoint/2012/main" userId="Patrick Wensing" providerId="None"/>
      </p:ext>
    </p:extLst>
  </p:cmAuthor>
  <p:cmAuthor id="2" name="John Nganga" initials="JN" lastIdx="1" clrIdx="1">
    <p:extLst>
      <p:ext uri="{19B8F6BF-5375-455C-9EA6-DF929625EA0E}">
        <p15:presenceInfo xmlns:p15="http://schemas.microsoft.com/office/powerpoint/2012/main" userId="49e4ec3cacf79561" providerId="Windows Live"/>
      </p:ext>
    </p:extLst>
  </p:cmAuthor>
  <p:cmAuthor id="3" name="John Nganga" initials="JN [2]" lastIdx="1" clrIdx="2">
    <p:extLst>
      <p:ext uri="{19B8F6BF-5375-455C-9EA6-DF929625EA0E}">
        <p15:presenceInfo xmlns:p15="http://schemas.microsoft.com/office/powerpoint/2012/main" userId="John Ngan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2A2"/>
    <a:srgbClr val="131B2C"/>
    <a:srgbClr val="1CEC70"/>
    <a:srgbClr val="636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0" autoAdjust="0"/>
    <p:restoredTop sz="88317" autoAdjust="0"/>
  </p:normalViewPr>
  <p:slideViewPr>
    <p:cSldViewPr snapToGrid="0" snapToObjects="1">
      <p:cViewPr varScale="1">
        <p:scale>
          <a:sx n="50" d="100"/>
          <a:sy n="50" d="100"/>
        </p:scale>
        <p:origin x="547" y="29"/>
      </p:cViewPr>
      <p:guideLst>
        <p:guide orient="horz" pos="4008"/>
        <p:guide pos="5486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DA99AB-3D8A-E248-8241-7B6982C4E1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73C28-4FC4-ED45-95EA-0883C21F83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EC83-EB24-8B4D-AED1-83815569312C}" type="datetime1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43DDC-DBAA-E242-A2A2-C86F5EF5FB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797C-CC8C-7541-9989-292FA50C37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8B3BF-E305-D948-8AC8-A818237AE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5376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5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1596249"/>
            <a:ext cx="14739224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364262" y="8853025"/>
            <a:ext cx="297877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7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1871" y="1404340"/>
            <a:ext cx="8778508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9127" y="519290"/>
            <a:ext cx="3738994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145" y="519290"/>
            <a:ext cx="11000229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7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3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4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9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40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7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519292"/>
            <a:ext cx="14955977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04" y="2390987"/>
            <a:ext cx="7335743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404" y="3562774"/>
            <a:ext cx="7335743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8509" y="2390987"/>
            <a:ext cx="7371871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78509" y="3562774"/>
            <a:ext cx="7371871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7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1871" y="1404340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48110"/>
            <a:ext cx="14955977" cy="961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1600600"/>
            <a:ext cx="14955977" cy="688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64262" y="8853025"/>
            <a:ext cx="297877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01554A9-A1C1-4D43-BB3E-AC75866F6CD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7C99B-05F0-3442-A3A9-D4C0BDAC17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99" y="8853025"/>
            <a:ext cx="9174480" cy="7924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7DDAA6-BF6B-9E40-8DAB-896CD0A7DB9A}"/>
              </a:ext>
            </a:extLst>
          </p:cNvPr>
          <p:cNvCxnSpPr>
            <a:cxnSpLocks/>
          </p:cNvCxnSpPr>
          <p:nvPr/>
        </p:nvCxnSpPr>
        <p:spPr>
          <a:xfrm>
            <a:off x="689981" y="1600600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0E8C0B-27B2-D04E-9673-BF584A284317}"/>
              </a:ext>
            </a:extLst>
          </p:cNvPr>
          <p:cNvCxnSpPr>
            <a:cxnSpLocks/>
          </p:cNvCxnSpPr>
          <p:nvPr/>
        </p:nvCxnSpPr>
        <p:spPr>
          <a:xfrm>
            <a:off x="689981" y="8782717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88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4551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17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tags" Target="../tags/tag52.xml"/><Relationship Id="rId3" Type="http://schemas.openxmlformats.org/officeDocument/2006/relationships/tags" Target="../tags/tag29.xml"/><Relationship Id="rId21" Type="http://schemas.openxmlformats.org/officeDocument/2006/relationships/tags" Target="../tags/tag47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image" Target="../media/image17.png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tags" Target="../tags/tag70.xml"/><Relationship Id="rId26" Type="http://schemas.openxmlformats.org/officeDocument/2006/relationships/tags" Target="../tags/tag78.xml"/><Relationship Id="rId3" Type="http://schemas.openxmlformats.org/officeDocument/2006/relationships/tags" Target="../tags/tag55.xml"/><Relationship Id="rId21" Type="http://schemas.openxmlformats.org/officeDocument/2006/relationships/tags" Target="../tags/tag73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5" Type="http://schemas.openxmlformats.org/officeDocument/2006/relationships/tags" Target="../tags/tag77.xml"/><Relationship Id="rId33" Type="http://schemas.openxmlformats.org/officeDocument/2006/relationships/tags" Target="../tags/tag85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tags" Target="../tags/tag72.xml"/><Relationship Id="rId29" Type="http://schemas.openxmlformats.org/officeDocument/2006/relationships/tags" Target="../tags/tag81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tags" Target="../tags/tag76.xml"/><Relationship Id="rId32" Type="http://schemas.openxmlformats.org/officeDocument/2006/relationships/tags" Target="../tags/tag84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openxmlformats.org/officeDocument/2006/relationships/tags" Target="../tags/tag75.xml"/><Relationship Id="rId28" Type="http://schemas.openxmlformats.org/officeDocument/2006/relationships/tags" Target="../tags/tag80.xml"/><Relationship Id="rId36" Type="http://schemas.openxmlformats.org/officeDocument/2006/relationships/image" Target="../media/image27.svg"/><Relationship Id="rId10" Type="http://schemas.openxmlformats.org/officeDocument/2006/relationships/tags" Target="../tags/tag62.xml"/><Relationship Id="rId19" Type="http://schemas.openxmlformats.org/officeDocument/2006/relationships/tags" Target="../tags/tag71.xml"/><Relationship Id="rId31" Type="http://schemas.openxmlformats.org/officeDocument/2006/relationships/tags" Target="../tags/tag83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tags" Target="../tags/tag74.xml"/><Relationship Id="rId27" Type="http://schemas.openxmlformats.org/officeDocument/2006/relationships/tags" Target="../tags/tag79.xml"/><Relationship Id="rId30" Type="http://schemas.openxmlformats.org/officeDocument/2006/relationships/tags" Target="../tags/tag82.xml"/><Relationship Id="rId35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tags" Target="../tags/tag111.xml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34" Type="http://schemas.openxmlformats.org/officeDocument/2006/relationships/tags" Target="../tags/tag119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tags" Target="../tags/tag110.xml"/><Relationship Id="rId33" Type="http://schemas.openxmlformats.org/officeDocument/2006/relationships/tags" Target="../tags/tag118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29" Type="http://schemas.openxmlformats.org/officeDocument/2006/relationships/tags" Target="../tags/tag114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tags" Target="../tags/tag109.xml"/><Relationship Id="rId32" Type="http://schemas.openxmlformats.org/officeDocument/2006/relationships/tags" Target="../tags/tag117.xml"/><Relationship Id="rId37" Type="http://schemas.openxmlformats.org/officeDocument/2006/relationships/image" Target="../media/image29.sv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tags" Target="../tags/tag108.xml"/><Relationship Id="rId28" Type="http://schemas.openxmlformats.org/officeDocument/2006/relationships/tags" Target="../tags/tag113.xml"/><Relationship Id="rId36" Type="http://schemas.openxmlformats.org/officeDocument/2006/relationships/image" Target="../media/image28.png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31" Type="http://schemas.openxmlformats.org/officeDocument/2006/relationships/tags" Target="../tags/tag116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tags" Target="../tags/tag112.xml"/><Relationship Id="rId30" Type="http://schemas.openxmlformats.org/officeDocument/2006/relationships/tags" Target="../tags/tag115.xml"/><Relationship Id="rId35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0AAE12-36C1-4FAE-AC93-72109B087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731" y="5645426"/>
            <a:ext cx="13004800" cy="2229854"/>
          </a:xfrm>
        </p:spPr>
        <p:txBody>
          <a:bodyPr>
            <a:normAutofit/>
          </a:bodyPr>
          <a:lstStyle/>
          <a:p>
            <a:r>
              <a:rPr lang="en-US" sz="3600" dirty="0"/>
              <a:t>John Nganga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D1315-2F8E-4202-9A2F-15B1E4914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0" y="6160581"/>
            <a:ext cx="4606637" cy="2435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A34331-7CCD-194B-AFE7-C4AFB7039E0C}"/>
              </a:ext>
            </a:extLst>
          </p:cNvPr>
          <p:cNvSpPr/>
          <p:nvPr/>
        </p:nvSpPr>
        <p:spPr>
          <a:xfrm>
            <a:off x="2776451" y="8828116"/>
            <a:ext cx="10690167" cy="925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16039-565A-8F4D-9DD5-36A940C3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1" y="8853025"/>
            <a:ext cx="9174480" cy="792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C32BF0-2B4F-4F59-8185-FDA829D8B054}"/>
              </a:ext>
            </a:extLst>
          </p:cNvPr>
          <p:cNvSpPr txBox="1">
            <a:spLocks/>
          </p:cNvSpPr>
          <p:nvPr/>
        </p:nvSpPr>
        <p:spPr>
          <a:xfrm>
            <a:off x="0" y="2208151"/>
            <a:ext cx="17340264" cy="2712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533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0" dirty="0"/>
              <a:t>Bounding</a:t>
            </a:r>
          </a:p>
        </p:txBody>
      </p:sp>
    </p:spTree>
    <p:extLst>
      <p:ext uri="{BB962C8B-B14F-4D97-AF65-F5344CB8AC3E}">
        <p14:creationId xmlns:p14="http://schemas.microsoft.com/office/powerpoint/2010/main" val="4810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8"/>
    </mc:Choice>
    <mc:Fallback xmlns="">
      <p:transition spd="slow" advTm="84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>
            <a:off x="723454" y="6335838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803975" y="635461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768890" y="5842426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0216" y="6392911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2C22078-767B-4E9A-ABE4-75255EB6F52B}"/>
              </a:ext>
            </a:extLst>
          </p:cNvPr>
          <p:cNvSpPr txBox="1"/>
          <p:nvPr/>
        </p:nvSpPr>
        <p:spPr>
          <a:xfrm>
            <a:off x="14848408" y="6882985"/>
            <a:ext cx="270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Noise * Scalar</a:t>
            </a:r>
          </a:p>
        </p:txBody>
      </p: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78324" y="2028279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1963535" y="2693576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796130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1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3240354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542416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928509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85696" y="565102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5392513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1213979" y="8055446"/>
            <a:ext cx="10492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for 20 iterations</a:t>
            </a:r>
          </a:p>
        </p:txBody>
      </p:sp>
    </p:spTree>
    <p:extLst>
      <p:ext uri="{BB962C8B-B14F-4D97-AF65-F5344CB8AC3E}">
        <p14:creationId xmlns:p14="http://schemas.microsoft.com/office/powerpoint/2010/main" val="29229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" grpId="0"/>
      <p:bldP spid="43" grpId="0" animBg="1"/>
      <p:bldP spid="52" grpId="0" animBg="1"/>
      <p:bldP spid="72" grpId="0"/>
      <p:bldP spid="51" grpId="0" animBg="1"/>
      <p:bldP spid="91" grpId="0" animBg="1"/>
      <p:bldP spid="3" grpId="0"/>
      <p:bldP spid="126" grpId="0"/>
      <p:bldP spid="225" grpId="0" animBg="1"/>
      <p:bldP spid="226" grpId="0"/>
      <p:bldP spid="227" grpId="0"/>
      <p:bldP spid="2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B2B1-9ACD-42C3-9144-BB2274FA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36B92-EE88-4764-878D-1CB407A4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196E77-09D5-48D3-A770-CCF88E85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3" r="5407"/>
          <a:stretch/>
        </p:blipFill>
        <p:spPr>
          <a:xfrm>
            <a:off x="4448042" y="1709083"/>
            <a:ext cx="8444178" cy="69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0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363B-DB2E-4E87-9076-052106A5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ED4E1-BE14-4DE0-8D46-E57A5586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3DB1C0-E13F-4F78-8D28-4152C0C3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53"/>
          <a:stretch/>
        </p:blipFill>
        <p:spPr>
          <a:xfrm>
            <a:off x="4071460" y="1767840"/>
            <a:ext cx="9156859" cy="67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4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D1C1-15E3-4E73-B1E8-286990AC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D44-D8B9-4E16-9AF5-BCD68B50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/>
              <a:t>Use optimized trajectory and control as initial guess </a:t>
            </a:r>
          </a:p>
          <a:p>
            <a:r>
              <a:rPr lang="en-US" dirty="0"/>
              <a:t>Add </a:t>
            </a:r>
            <a:r>
              <a:rPr lang="en-US" dirty="0" err="1"/>
              <a:t>weiner</a:t>
            </a:r>
            <a:r>
              <a:rPr lang="en-US" dirty="0"/>
              <a:t> noise to controller </a:t>
            </a:r>
          </a:p>
          <a:p>
            <a:r>
              <a:rPr lang="en-US" dirty="0"/>
              <a:t>Run either </a:t>
            </a:r>
            <a:r>
              <a:rPr lang="en-US" dirty="0" err="1"/>
              <a:t>iLQR</a:t>
            </a:r>
            <a:r>
              <a:rPr lang="en-US" dirty="0"/>
              <a:t>/DDP for 150 iterations</a:t>
            </a:r>
          </a:p>
          <a:p>
            <a:r>
              <a:rPr lang="en-US" dirty="0"/>
              <a:t>Noise</a:t>
            </a:r>
          </a:p>
          <a:p>
            <a:pPr lvl="1"/>
            <a:r>
              <a:rPr lang="en-US" dirty="0"/>
              <a:t>N = 585; dt = 1e-3;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dW</a:t>
            </a:r>
            <a:r>
              <a:rPr lang="en-US" dirty="0"/>
              <a:t> = sqrt(dt)*</a:t>
            </a:r>
            <a:r>
              <a:rPr lang="en-US" dirty="0" err="1"/>
              <a:t>randn</a:t>
            </a:r>
            <a:r>
              <a:rPr lang="en-US" dirty="0"/>
              <a:t>(4,N);  %</a:t>
            </a:r>
            <a:r>
              <a:rPr lang="en-US" dirty="0" err="1"/>
              <a:t>weiner</a:t>
            </a:r>
            <a:r>
              <a:rPr lang="en-US" dirty="0"/>
              <a:t> noise</a:t>
            </a:r>
          </a:p>
          <a:p>
            <a:pPr lvl="1"/>
            <a:r>
              <a:rPr lang="pl-PL" dirty="0"/>
              <a:t> W = cumsum(dW)</a:t>
            </a:r>
            <a:r>
              <a:rPr lang="en-US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4624B-3EA7-46FF-8AD6-AAB266C5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59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>
            <a:off x="723454" y="6335838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803975" y="635461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768890" y="5842426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0216" y="6392911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2C22078-767B-4E9A-ABE4-75255EB6F52B}"/>
              </a:ext>
            </a:extLst>
          </p:cNvPr>
          <p:cNvSpPr txBox="1"/>
          <p:nvPr/>
        </p:nvSpPr>
        <p:spPr>
          <a:xfrm>
            <a:off x="14848408" y="6882985"/>
            <a:ext cx="2707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Noise * Large Scalar</a:t>
            </a:r>
          </a:p>
        </p:txBody>
      </p: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78324" y="2028279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1963535" y="2693576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796130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1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3240354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542416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928509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85696" y="565102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5392513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1213979" y="8055446"/>
            <a:ext cx="10492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to convergence</a:t>
            </a:r>
          </a:p>
        </p:txBody>
      </p:sp>
    </p:spTree>
    <p:extLst>
      <p:ext uri="{BB962C8B-B14F-4D97-AF65-F5344CB8AC3E}">
        <p14:creationId xmlns:p14="http://schemas.microsoft.com/office/powerpoint/2010/main" val="865908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4574-F438-4A0A-8687-6C874B2E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Realization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7B46D4-FE7E-460A-A588-FFA5E7FE8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5744" y="1756330"/>
            <a:ext cx="9145992" cy="68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CB7F7-E17E-4D11-8A23-019C7B57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4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298E-21FE-40B2-8D38-BFF15B33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Suboptimality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3EBCE-5520-47F9-A025-39D370DB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19CFB-6ADC-48E1-80A9-6A271B2F6D38}"/>
              </a:ext>
            </a:extLst>
          </p:cNvPr>
          <p:cNvSpPr txBox="1"/>
          <p:nvPr/>
        </p:nvSpPr>
        <p:spPr>
          <a:xfrm>
            <a:off x="4799382" y="8167207"/>
            <a:ext cx="8671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/>
              </a:rPr>
              <a:t>Suboptimality = semiology(V – </a:t>
            </a:r>
            <a:r>
              <a:rPr lang="en-US" sz="3200" dirty="0" err="1">
                <a:latin typeface="Helvetica Light"/>
              </a:rPr>
              <a:t>Vbar</a:t>
            </a:r>
            <a:r>
              <a:rPr lang="en-US" sz="3200" dirty="0">
                <a:latin typeface="Helvetica Light"/>
              </a:rPr>
              <a:t> (end))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FB57135-5833-4228-9616-5D20522CE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525"/>
          <a:stretch/>
        </p:blipFill>
        <p:spPr>
          <a:xfrm>
            <a:off x="4162900" y="1795908"/>
            <a:ext cx="8671560" cy="63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4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BFA-2A4E-4C60-B339-3CD231D8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Rate: </a:t>
            </a:r>
            <a:r>
              <a:rPr lang="en-US" dirty="0" err="1"/>
              <a:t>Superlinear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F8C5-A52A-4627-8F6B-1156F74F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14DF7CB-E9FC-4687-8210-68E76579FCD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84875" y="7677150"/>
            <a:ext cx="6008688" cy="1049338"/>
            <a:chOff x="5984875" y="7677150"/>
            <a:chExt cx="6008688" cy="1049338"/>
          </a:xfrm>
        </p:grpSpPr>
        <p:sp>
          <p:nvSpPr>
            <p:cNvPr id="274" name="Freeform 161">
              <a:extLst>
                <a:ext uri="{FF2B5EF4-FFF2-40B4-BE49-F238E27FC236}">
                  <a16:creationId xmlns:a16="http://schemas.microsoft.com/office/drawing/2014/main" id="{C8C8F5DC-94C1-4384-A833-81966E023A9A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132513" y="8001000"/>
              <a:ext cx="93663" cy="3095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1 h 346"/>
                <a:gd name="T12" fmla="*/ 0 w 111"/>
                <a:gd name="T13" fmla="*/ 346 h 346"/>
                <a:gd name="T14" fmla="*/ 55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62">
              <a:extLst>
                <a:ext uri="{FF2B5EF4-FFF2-40B4-BE49-F238E27FC236}">
                  <a16:creationId xmlns:a16="http://schemas.microsoft.com/office/drawing/2014/main" id="{1B311912-289C-4987-A152-6BEB10B5A6C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248400" y="8012113"/>
              <a:ext cx="90488" cy="298450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8 w 107"/>
                <a:gd name="T27" fmla="*/ 0 h 334"/>
                <a:gd name="T28" fmla="*/ 21 w 107"/>
                <a:gd name="T29" fmla="*/ 27 h 334"/>
                <a:gd name="T30" fmla="*/ 48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5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4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3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2" y="0"/>
                    <a:pt x="48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63">
              <a:extLst>
                <a:ext uri="{FF2B5EF4-FFF2-40B4-BE49-F238E27FC236}">
                  <a16:creationId xmlns:a16="http://schemas.microsoft.com/office/drawing/2014/main" id="{BB59E9EF-F608-4018-8250-DE4375CE8C1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365875" y="8113713"/>
              <a:ext cx="330200" cy="196850"/>
            </a:xfrm>
            <a:custGeom>
              <a:avLst/>
              <a:gdLst>
                <a:gd name="T0" fmla="*/ 39 w 390"/>
                <a:gd name="T1" fmla="*/ 49 h 220"/>
                <a:gd name="T2" fmla="*/ 39 w 390"/>
                <a:gd name="T3" fmla="*/ 182 h 220"/>
                <a:gd name="T4" fmla="*/ 0 w 390"/>
                <a:gd name="T5" fmla="*/ 205 h 220"/>
                <a:gd name="T6" fmla="*/ 0 w 390"/>
                <a:gd name="T7" fmla="*/ 220 h 220"/>
                <a:gd name="T8" fmla="*/ 57 w 390"/>
                <a:gd name="T9" fmla="*/ 219 h 220"/>
                <a:gd name="T10" fmla="*/ 112 w 390"/>
                <a:gd name="T11" fmla="*/ 220 h 220"/>
                <a:gd name="T12" fmla="*/ 112 w 390"/>
                <a:gd name="T13" fmla="*/ 205 h 220"/>
                <a:gd name="T14" fmla="*/ 73 w 390"/>
                <a:gd name="T15" fmla="*/ 182 h 220"/>
                <a:gd name="T16" fmla="*/ 73 w 390"/>
                <a:gd name="T17" fmla="*/ 90 h 220"/>
                <a:gd name="T18" fmla="*/ 141 w 390"/>
                <a:gd name="T19" fmla="*/ 11 h 220"/>
                <a:gd name="T20" fmla="*/ 178 w 390"/>
                <a:gd name="T21" fmla="*/ 66 h 220"/>
                <a:gd name="T22" fmla="*/ 178 w 390"/>
                <a:gd name="T23" fmla="*/ 182 h 220"/>
                <a:gd name="T24" fmla="*/ 139 w 390"/>
                <a:gd name="T25" fmla="*/ 205 h 220"/>
                <a:gd name="T26" fmla="*/ 139 w 390"/>
                <a:gd name="T27" fmla="*/ 220 h 220"/>
                <a:gd name="T28" fmla="*/ 195 w 390"/>
                <a:gd name="T29" fmla="*/ 219 h 220"/>
                <a:gd name="T30" fmla="*/ 251 w 390"/>
                <a:gd name="T31" fmla="*/ 220 h 220"/>
                <a:gd name="T32" fmla="*/ 251 w 390"/>
                <a:gd name="T33" fmla="*/ 205 h 220"/>
                <a:gd name="T34" fmla="*/ 212 w 390"/>
                <a:gd name="T35" fmla="*/ 182 h 220"/>
                <a:gd name="T36" fmla="*/ 212 w 390"/>
                <a:gd name="T37" fmla="*/ 90 h 220"/>
                <a:gd name="T38" fmla="*/ 279 w 390"/>
                <a:gd name="T39" fmla="*/ 11 h 220"/>
                <a:gd name="T40" fmla="*/ 316 w 390"/>
                <a:gd name="T41" fmla="*/ 66 h 220"/>
                <a:gd name="T42" fmla="*/ 316 w 390"/>
                <a:gd name="T43" fmla="*/ 182 h 220"/>
                <a:gd name="T44" fmla="*/ 277 w 390"/>
                <a:gd name="T45" fmla="*/ 205 h 220"/>
                <a:gd name="T46" fmla="*/ 277 w 390"/>
                <a:gd name="T47" fmla="*/ 220 h 220"/>
                <a:gd name="T48" fmla="*/ 334 w 390"/>
                <a:gd name="T49" fmla="*/ 219 h 220"/>
                <a:gd name="T50" fmla="*/ 390 w 390"/>
                <a:gd name="T51" fmla="*/ 220 h 220"/>
                <a:gd name="T52" fmla="*/ 390 w 390"/>
                <a:gd name="T53" fmla="*/ 205 h 220"/>
                <a:gd name="T54" fmla="*/ 351 w 390"/>
                <a:gd name="T55" fmla="*/ 190 h 220"/>
                <a:gd name="T56" fmla="*/ 351 w 390"/>
                <a:gd name="T57" fmla="*/ 94 h 220"/>
                <a:gd name="T58" fmla="*/ 335 w 390"/>
                <a:gd name="T59" fmla="*/ 18 h 220"/>
                <a:gd name="T60" fmla="*/ 283 w 390"/>
                <a:gd name="T61" fmla="*/ 0 h 220"/>
                <a:gd name="T62" fmla="*/ 211 w 390"/>
                <a:gd name="T63" fmla="*/ 49 h 220"/>
                <a:gd name="T64" fmla="*/ 144 w 390"/>
                <a:gd name="T65" fmla="*/ 0 h 220"/>
                <a:gd name="T66" fmla="*/ 70 w 390"/>
                <a:gd name="T67" fmla="*/ 52 h 220"/>
                <a:gd name="T68" fmla="*/ 70 w 390"/>
                <a:gd name="T69" fmla="*/ 0 h 220"/>
                <a:gd name="T70" fmla="*/ 0 w 390"/>
                <a:gd name="T71" fmla="*/ 5 h 220"/>
                <a:gd name="T72" fmla="*/ 0 w 390"/>
                <a:gd name="T73" fmla="*/ 21 h 220"/>
                <a:gd name="T74" fmla="*/ 39 w 390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8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1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0"/>
                  </a:lnTo>
                  <a:cubicBezTo>
                    <a:pt x="295" y="220"/>
                    <a:pt x="320" y="219"/>
                    <a:pt x="334" y="219"/>
                  </a:cubicBezTo>
                  <a:cubicBezTo>
                    <a:pt x="347" y="219"/>
                    <a:pt x="373" y="220"/>
                    <a:pt x="390" y="220"/>
                  </a:cubicBezTo>
                  <a:lnTo>
                    <a:pt x="390" y="205"/>
                  </a:lnTo>
                  <a:cubicBezTo>
                    <a:pt x="364" y="205"/>
                    <a:pt x="351" y="205"/>
                    <a:pt x="351" y="190"/>
                  </a:cubicBezTo>
                  <a:lnTo>
                    <a:pt x="351" y="94"/>
                  </a:lnTo>
                  <a:cubicBezTo>
                    <a:pt x="351" y="52"/>
                    <a:pt x="351" y="36"/>
                    <a:pt x="335" y="18"/>
                  </a:cubicBezTo>
                  <a:cubicBezTo>
                    <a:pt x="328" y="10"/>
                    <a:pt x="312" y="0"/>
                    <a:pt x="283" y="0"/>
                  </a:cubicBezTo>
                  <a:cubicBezTo>
                    <a:pt x="241" y="0"/>
                    <a:pt x="219" y="30"/>
                    <a:pt x="211" y="49"/>
                  </a:cubicBezTo>
                  <a:cubicBezTo>
                    <a:pt x="204" y="5"/>
                    <a:pt x="167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64">
              <a:extLst>
                <a:ext uri="{FF2B5EF4-FFF2-40B4-BE49-F238E27FC236}">
                  <a16:creationId xmlns:a16="http://schemas.microsoft.com/office/drawing/2014/main" id="{6DCE63B2-C4C6-4038-9048-B9A3F55462A1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984875" y="8439150"/>
              <a:ext cx="180975" cy="141288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7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5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49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5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7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4"/>
                  </a:cubicBezTo>
                  <a:cubicBezTo>
                    <a:pt x="0" y="58"/>
                    <a:pt x="4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65">
              <a:extLst>
                <a:ext uri="{FF2B5EF4-FFF2-40B4-BE49-F238E27FC236}">
                  <a16:creationId xmlns:a16="http://schemas.microsoft.com/office/drawing/2014/main" id="{0FB07ECA-DCE2-4178-B697-E4ED71881D96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6202363" y="8416925"/>
              <a:ext cx="288925" cy="163513"/>
            </a:xfrm>
            <a:custGeom>
              <a:avLst/>
              <a:gdLst>
                <a:gd name="T0" fmla="*/ 294 w 343"/>
                <a:gd name="T1" fmla="*/ 100 h 184"/>
                <a:gd name="T2" fmla="*/ 244 w 343"/>
                <a:gd name="T3" fmla="*/ 179 h 184"/>
                <a:gd name="T4" fmla="*/ 253 w 343"/>
                <a:gd name="T5" fmla="*/ 184 h 184"/>
                <a:gd name="T6" fmla="*/ 262 w 343"/>
                <a:gd name="T7" fmla="*/ 178 h 184"/>
                <a:gd name="T8" fmla="*/ 288 w 343"/>
                <a:gd name="T9" fmla="*/ 128 h 184"/>
                <a:gd name="T10" fmla="*/ 340 w 343"/>
                <a:gd name="T11" fmla="*/ 97 h 184"/>
                <a:gd name="T12" fmla="*/ 343 w 343"/>
                <a:gd name="T13" fmla="*/ 92 h 184"/>
                <a:gd name="T14" fmla="*/ 337 w 343"/>
                <a:gd name="T15" fmla="*/ 86 h 184"/>
                <a:gd name="T16" fmla="*/ 261 w 343"/>
                <a:gd name="T17" fmla="*/ 4 h 184"/>
                <a:gd name="T18" fmla="*/ 253 w 343"/>
                <a:gd name="T19" fmla="*/ 0 h 184"/>
                <a:gd name="T20" fmla="*/ 244 w 343"/>
                <a:gd name="T21" fmla="*/ 5 h 184"/>
                <a:gd name="T22" fmla="*/ 265 w 343"/>
                <a:gd name="T23" fmla="*/ 53 h 184"/>
                <a:gd name="T24" fmla="*/ 294 w 343"/>
                <a:gd name="T25" fmla="*/ 83 h 184"/>
                <a:gd name="T26" fmla="*/ 14 w 343"/>
                <a:gd name="T27" fmla="*/ 83 h 184"/>
                <a:gd name="T28" fmla="*/ 0 w 343"/>
                <a:gd name="T29" fmla="*/ 92 h 184"/>
                <a:gd name="T30" fmla="*/ 14 w 343"/>
                <a:gd name="T31" fmla="*/ 100 h 184"/>
                <a:gd name="T32" fmla="*/ 294 w 343"/>
                <a:gd name="T33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184">
                  <a:moveTo>
                    <a:pt x="294" y="100"/>
                  </a:moveTo>
                  <a:cubicBezTo>
                    <a:pt x="250" y="132"/>
                    <a:pt x="244" y="178"/>
                    <a:pt x="244" y="179"/>
                  </a:cubicBezTo>
                  <a:cubicBezTo>
                    <a:pt x="244" y="184"/>
                    <a:pt x="248" y="184"/>
                    <a:pt x="253" y="184"/>
                  </a:cubicBezTo>
                  <a:cubicBezTo>
                    <a:pt x="259" y="184"/>
                    <a:pt x="260" y="184"/>
                    <a:pt x="262" y="178"/>
                  </a:cubicBezTo>
                  <a:cubicBezTo>
                    <a:pt x="264" y="169"/>
                    <a:pt x="270" y="147"/>
                    <a:pt x="288" y="128"/>
                  </a:cubicBezTo>
                  <a:cubicBezTo>
                    <a:pt x="308" y="106"/>
                    <a:pt x="325" y="101"/>
                    <a:pt x="340" y="97"/>
                  </a:cubicBezTo>
                  <a:cubicBezTo>
                    <a:pt x="342" y="96"/>
                    <a:pt x="343" y="94"/>
                    <a:pt x="343" y="92"/>
                  </a:cubicBezTo>
                  <a:cubicBezTo>
                    <a:pt x="343" y="89"/>
                    <a:pt x="341" y="88"/>
                    <a:pt x="337" y="86"/>
                  </a:cubicBezTo>
                  <a:cubicBezTo>
                    <a:pt x="287" y="70"/>
                    <a:pt x="269" y="35"/>
                    <a:pt x="261" y="4"/>
                  </a:cubicBezTo>
                  <a:cubicBezTo>
                    <a:pt x="260" y="0"/>
                    <a:pt x="258" y="0"/>
                    <a:pt x="253" y="0"/>
                  </a:cubicBezTo>
                  <a:cubicBezTo>
                    <a:pt x="248" y="0"/>
                    <a:pt x="244" y="0"/>
                    <a:pt x="244" y="5"/>
                  </a:cubicBezTo>
                  <a:cubicBezTo>
                    <a:pt x="244" y="6"/>
                    <a:pt x="248" y="29"/>
                    <a:pt x="265" y="53"/>
                  </a:cubicBezTo>
                  <a:cubicBezTo>
                    <a:pt x="273" y="65"/>
                    <a:pt x="283" y="75"/>
                    <a:pt x="294" y="83"/>
                  </a:cubicBezTo>
                  <a:lnTo>
                    <a:pt x="14" y="83"/>
                  </a:lnTo>
                  <a:cubicBezTo>
                    <a:pt x="9" y="83"/>
                    <a:pt x="0" y="83"/>
                    <a:pt x="0" y="92"/>
                  </a:cubicBezTo>
                  <a:cubicBezTo>
                    <a:pt x="0" y="100"/>
                    <a:pt x="8" y="100"/>
                    <a:pt x="14" y="100"/>
                  </a:cubicBezTo>
                  <a:lnTo>
                    <a:pt x="294" y="1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66">
              <a:extLst>
                <a:ext uri="{FF2B5EF4-FFF2-40B4-BE49-F238E27FC236}">
                  <a16:creationId xmlns:a16="http://schemas.microsoft.com/office/drawing/2014/main" id="{CB894957-EFAC-4572-8056-3E37C34CCCA2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538913" y="8439150"/>
              <a:ext cx="290513" cy="141288"/>
            </a:xfrm>
            <a:custGeom>
              <a:avLst/>
              <a:gdLst>
                <a:gd name="T0" fmla="*/ 174 w 343"/>
                <a:gd name="T1" fmla="*/ 59 h 158"/>
                <a:gd name="T2" fmla="*/ 137 w 343"/>
                <a:gd name="T3" fmla="*/ 22 h 158"/>
                <a:gd name="T4" fmla="*/ 74 w 343"/>
                <a:gd name="T5" fmla="*/ 0 h 158"/>
                <a:gd name="T6" fmla="*/ 0 w 343"/>
                <a:gd name="T7" fmla="*/ 79 h 158"/>
                <a:gd name="T8" fmla="*/ 73 w 343"/>
                <a:gd name="T9" fmla="*/ 158 h 158"/>
                <a:gd name="T10" fmla="*/ 168 w 343"/>
                <a:gd name="T11" fmla="*/ 99 h 158"/>
                <a:gd name="T12" fmla="*/ 205 w 343"/>
                <a:gd name="T13" fmla="*/ 136 h 158"/>
                <a:gd name="T14" fmla="*/ 268 w 343"/>
                <a:gd name="T15" fmla="*/ 158 h 158"/>
                <a:gd name="T16" fmla="*/ 343 w 343"/>
                <a:gd name="T17" fmla="*/ 79 h 158"/>
                <a:gd name="T18" fmla="*/ 269 w 343"/>
                <a:gd name="T19" fmla="*/ 0 h 158"/>
                <a:gd name="T20" fmla="*/ 174 w 343"/>
                <a:gd name="T21" fmla="*/ 59 h 158"/>
                <a:gd name="T22" fmla="*/ 185 w 343"/>
                <a:gd name="T23" fmla="*/ 72 h 158"/>
                <a:gd name="T24" fmla="*/ 272 w 343"/>
                <a:gd name="T25" fmla="*/ 14 h 158"/>
                <a:gd name="T26" fmla="*/ 333 w 343"/>
                <a:gd name="T27" fmla="*/ 79 h 158"/>
                <a:gd name="T28" fmla="*/ 274 w 343"/>
                <a:gd name="T29" fmla="*/ 139 h 158"/>
                <a:gd name="T30" fmla="*/ 185 w 343"/>
                <a:gd name="T31" fmla="*/ 72 h 158"/>
                <a:gd name="T32" fmla="*/ 157 w 343"/>
                <a:gd name="T33" fmla="*/ 87 h 158"/>
                <a:gd name="T34" fmla="*/ 70 w 343"/>
                <a:gd name="T35" fmla="*/ 144 h 158"/>
                <a:gd name="T36" fmla="*/ 9 w 343"/>
                <a:gd name="T37" fmla="*/ 79 h 158"/>
                <a:gd name="T38" fmla="*/ 69 w 343"/>
                <a:gd name="T39" fmla="*/ 20 h 158"/>
                <a:gd name="T40" fmla="*/ 157 w 343"/>
                <a:gd name="T41" fmla="*/ 8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8">
                  <a:moveTo>
                    <a:pt x="174" y="59"/>
                  </a:moveTo>
                  <a:cubicBezTo>
                    <a:pt x="156" y="37"/>
                    <a:pt x="150" y="31"/>
                    <a:pt x="137" y="22"/>
                  </a:cubicBezTo>
                  <a:cubicBezTo>
                    <a:pt x="116" y="6"/>
                    <a:pt x="93" y="0"/>
                    <a:pt x="74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20"/>
                    <a:pt x="29" y="158"/>
                    <a:pt x="73" y="158"/>
                  </a:cubicBezTo>
                  <a:cubicBezTo>
                    <a:pt x="122" y="158"/>
                    <a:pt x="155" y="118"/>
                    <a:pt x="168" y="99"/>
                  </a:cubicBezTo>
                  <a:cubicBezTo>
                    <a:pt x="186" y="121"/>
                    <a:pt x="192" y="127"/>
                    <a:pt x="205" y="136"/>
                  </a:cubicBezTo>
                  <a:cubicBezTo>
                    <a:pt x="226" y="152"/>
                    <a:pt x="249" y="158"/>
                    <a:pt x="268" y="158"/>
                  </a:cubicBezTo>
                  <a:cubicBezTo>
                    <a:pt x="311" y="158"/>
                    <a:pt x="343" y="121"/>
                    <a:pt x="343" y="79"/>
                  </a:cubicBezTo>
                  <a:cubicBezTo>
                    <a:pt x="343" y="38"/>
                    <a:pt x="313" y="0"/>
                    <a:pt x="269" y="0"/>
                  </a:cubicBezTo>
                  <a:cubicBezTo>
                    <a:pt x="221" y="0"/>
                    <a:pt x="187" y="40"/>
                    <a:pt x="174" y="59"/>
                  </a:cubicBezTo>
                  <a:close/>
                  <a:moveTo>
                    <a:pt x="185" y="72"/>
                  </a:moveTo>
                  <a:cubicBezTo>
                    <a:pt x="199" y="49"/>
                    <a:pt x="230" y="14"/>
                    <a:pt x="272" y="14"/>
                  </a:cubicBezTo>
                  <a:cubicBezTo>
                    <a:pt x="308" y="14"/>
                    <a:pt x="333" y="45"/>
                    <a:pt x="333" y="79"/>
                  </a:cubicBezTo>
                  <a:cubicBezTo>
                    <a:pt x="333" y="112"/>
                    <a:pt x="306" y="139"/>
                    <a:pt x="274" y="139"/>
                  </a:cubicBezTo>
                  <a:cubicBezTo>
                    <a:pt x="241" y="139"/>
                    <a:pt x="219" y="112"/>
                    <a:pt x="185" y="72"/>
                  </a:cubicBezTo>
                  <a:close/>
                  <a:moveTo>
                    <a:pt x="157" y="87"/>
                  </a:moveTo>
                  <a:cubicBezTo>
                    <a:pt x="143" y="109"/>
                    <a:pt x="112" y="144"/>
                    <a:pt x="70" y="144"/>
                  </a:cubicBezTo>
                  <a:cubicBezTo>
                    <a:pt x="34" y="144"/>
                    <a:pt x="9" y="113"/>
                    <a:pt x="9" y="79"/>
                  </a:cubicBezTo>
                  <a:cubicBezTo>
                    <a:pt x="9" y="46"/>
                    <a:pt x="36" y="20"/>
                    <a:pt x="69" y="20"/>
                  </a:cubicBezTo>
                  <a:cubicBezTo>
                    <a:pt x="101" y="20"/>
                    <a:pt x="123" y="46"/>
                    <a:pt x="157" y="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67">
              <a:extLst>
                <a:ext uri="{FF2B5EF4-FFF2-40B4-BE49-F238E27FC236}">
                  <a16:creationId xmlns:a16="http://schemas.microsoft.com/office/drawing/2014/main" id="{4CC21B76-3479-4B4A-83AD-5E44D9AE01E3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7023100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68">
              <a:extLst>
                <a:ext uri="{FF2B5EF4-FFF2-40B4-BE49-F238E27FC236}">
                  <a16:creationId xmlns:a16="http://schemas.microsoft.com/office/drawing/2014/main" id="{06560A02-40A9-4830-8B31-BD1F656036B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100888" y="7813675"/>
              <a:ext cx="211138" cy="201613"/>
            </a:xfrm>
            <a:custGeom>
              <a:avLst/>
              <a:gdLst>
                <a:gd name="T0" fmla="*/ 153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4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5 w 249"/>
                <a:gd name="T53" fmla="*/ 215 h 226"/>
                <a:gd name="T54" fmla="*/ 127 w 249"/>
                <a:gd name="T55" fmla="*/ 182 h 226"/>
                <a:gd name="T56" fmla="*/ 136 w 249"/>
                <a:gd name="T57" fmla="*/ 138 h 226"/>
                <a:gd name="T58" fmla="*/ 153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3" y="69"/>
                  </a:moveTo>
                  <a:cubicBezTo>
                    <a:pt x="156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4" y="0"/>
                    <a:pt x="156" y="26"/>
                    <a:pt x="150" y="38"/>
                  </a:cubicBezTo>
                  <a:cubicBezTo>
                    <a:pt x="138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60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4" y="226"/>
                    <a:pt x="154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1" y="215"/>
                    <a:pt x="155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6" y="138"/>
                  </a:cubicBezTo>
                  <a:lnTo>
                    <a:pt x="153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69">
              <a:extLst>
                <a:ext uri="{FF2B5EF4-FFF2-40B4-BE49-F238E27FC236}">
                  <a16:creationId xmlns:a16="http://schemas.microsoft.com/office/drawing/2014/main" id="{9A9E93A2-73AD-4373-B46F-3352D32EFACF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43775" y="7939088"/>
              <a:ext cx="180975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8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6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7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80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70">
              <a:extLst>
                <a:ext uri="{FF2B5EF4-FFF2-40B4-BE49-F238E27FC236}">
                  <a16:creationId xmlns:a16="http://schemas.microsoft.com/office/drawing/2014/main" id="{4152FEAB-480C-4DEF-8845-0FCE71065055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559675" y="7883525"/>
              <a:ext cx="217488" cy="230188"/>
            </a:xfrm>
            <a:custGeom>
              <a:avLst/>
              <a:gdLst>
                <a:gd name="T0" fmla="*/ 137 w 257"/>
                <a:gd name="T1" fmla="*/ 137 h 257"/>
                <a:gd name="T2" fmla="*/ 244 w 257"/>
                <a:gd name="T3" fmla="*/ 137 h 257"/>
                <a:gd name="T4" fmla="*/ 257 w 257"/>
                <a:gd name="T5" fmla="*/ 129 h 257"/>
                <a:gd name="T6" fmla="*/ 244 w 257"/>
                <a:gd name="T7" fmla="*/ 120 h 257"/>
                <a:gd name="T8" fmla="*/ 137 w 257"/>
                <a:gd name="T9" fmla="*/ 120 h 257"/>
                <a:gd name="T10" fmla="*/ 137 w 257"/>
                <a:gd name="T11" fmla="*/ 13 h 257"/>
                <a:gd name="T12" fmla="*/ 129 w 257"/>
                <a:gd name="T13" fmla="*/ 0 h 257"/>
                <a:gd name="T14" fmla="*/ 120 w 257"/>
                <a:gd name="T15" fmla="*/ 13 h 257"/>
                <a:gd name="T16" fmla="*/ 120 w 257"/>
                <a:gd name="T17" fmla="*/ 120 h 257"/>
                <a:gd name="T18" fmla="*/ 13 w 257"/>
                <a:gd name="T19" fmla="*/ 120 h 257"/>
                <a:gd name="T20" fmla="*/ 0 w 257"/>
                <a:gd name="T21" fmla="*/ 128 h 257"/>
                <a:gd name="T22" fmla="*/ 13 w 257"/>
                <a:gd name="T23" fmla="*/ 137 h 257"/>
                <a:gd name="T24" fmla="*/ 120 w 257"/>
                <a:gd name="T25" fmla="*/ 137 h 257"/>
                <a:gd name="T26" fmla="*/ 120 w 257"/>
                <a:gd name="T27" fmla="*/ 244 h 257"/>
                <a:gd name="T28" fmla="*/ 129 w 257"/>
                <a:gd name="T29" fmla="*/ 257 h 257"/>
                <a:gd name="T30" fmla="*/ 137 w 257"/>
                <a:gd name="T31" fmla="*/ 244 h 257"/>
                <a:gd name="T32" fmla="*/ 137 w 257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57">
                  <a:moveTo>
                    <a:pt x="137" y="137"/>
                  </a:moveTo>
                  <a:lnTo>
                    <a:pt x="244" y="137"/>
                  </a:lnTo>
                  <a:cubicBezTo>
                    <a:pt x="249" y="137"/>
                    <a:pt x="257" y="137"/>
                    <a:pt x="257" y="129"/>
                  </a:cubicBezTo>
                  <a:cubicBezTo>
                    <a:pt x="257" y="120"/>
                    <a:pt x="249" y="120"/>
                    <a:pt x="244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9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9" y="120"/>
                    <a:pt x="0" y="120"/>
                    <a:pt x="0" y="128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9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71">
              <a:extLst>
                <a:ext uri="{FF2B5EF4-FFF2-40B4-BE49-F238E27FC236}">
                  <a16:creationId xmlns:a16="http://schemas.microsoft.com/office/drawing/2014/main" id="{1197DC48-D67E-4D69-9852-0004C813290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829550" y="7869238"/>
              <a:ext cx="107950" cy="2079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72">
              <a:extLst>
                <a:ext uri="{FF2B5EF4-FFF2-40B4-BE49-F238E27FC236}">
                  <a16:creationId xmlns:a16="http://schemas.microsoft.com/office/drawing/2014/main" id="{438D4DBD-C4F6-4397-A1F3-64C2F6D317BD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8115300" y="7889875"/>
              <a:ext cx="257175" cy="17463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73">
              <a:extLst>
                <a:ext uri="{FF2B5EF4-FFF2-40B4-BE49-F238E27FC236}">
                  <a16:creationId xmlns:a16="http://schemas.microsoft.com/office/drawing/2014/main" id="{3E3C7833-6271-442B-B62C-B944A252EA0A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8513763" y="7813675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1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74">
              <a:extLst>
                <a:ext uri="{FF2B5EF4-FFF2-40B4-BE49-F238E27FC236}">
                  <a16:creationId xmlns:a16="http://schemas.microsoft.com/office/drawing/2014/main" id="{2524F9AE-74C6-41CF-B081-4D17ABB70807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8793163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175">
              <a:extLst>
                <a:ext uri="{FF2B5EF4-FFF2-40B4-BE49-F238E27FC236}">
                  <a16:creationId xmlns:a16="http://schemas.microsoft.com/office/drawing/2014/main" id="{034D0218-21C5-4D19-BC05-3156C00199C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972300" y="8189913"/>
              <a:ext cx="1887538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76">
              <a:extLst>
                <a:ext uri="{FF2B5EF4-FFF2-40B4-BE49-F238E27FC236}">
                  <a16:creationId xmlns:a16="http://schemas.microsoft.com/office/drawing/2014/main" id="{3B74A919-50D4-4777-B8F0-0A95F74E176A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7235825" y="8281988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77">
              <a:extLst>
                <a:ext uri="{FF2B5EF4-FFF2-40B4-BE49-F238E27FC236}">
                  <a16:creationId xmlns:a16="http://schemas.microsoft.com/office/drawing/2014/main" id="{A7111C57-380C-4BFC-9584-63D68A9B8E4E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7315200" y="8418513"/>
              <a:ext cx="209550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59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78">
              <a:extLst>
                <a:ext uri="{FF2B5EF4-FFF2-40B4-BE49-F238E27FC236}">
                  <a16:creationId xmlns:a16="http://schemas.microsoft.com/office/drawing/2014/main" id="{C5F2EC41-F40D-41FA-A393-CBD576BC2D2E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558088" y="8543925"/>
              <a:ext cx="179388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4 w 213"/>
                <a:gd name="T37" fmla="*/ 107 h 157"/>
                <a:gd name="T38" fmla="*/ 182 w 213"/>
                <a:gd name="T39" fmla="*/ 40 h 157"/>
                <a:gd name="T40" fmla="*/ 137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8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5" y="89"/>
                    <a:pt x="67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7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3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5" y="143"/>
                    <a:pt x="155" y="135"/>
                  </a:cubicBezTo>
                  <a:cubicBezTo>
                    <a:pt x="155" y="127"/>
                    <a:pt x="157" y="123"/>
                    <a:pt x="164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79"/>
                    <a:pt x="38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79">
              <a:extLst>
                <a:ext uri="{FF2B5EF4-FFF2-40B4-BE49-F238E27FC236}">
                  <a16:creationId xmlns:a16="http://schemas.microsoft.com/office/drawing/2014/main" id="{85A9AFB8-DE03-4D03-A3B4-4970CAB68DAF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900988" y="8494713"/>
              <a:ext cx="258763" cy="17463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80">
              <a:extLst>
                <a:ext uri="{FF2B5EF4-FFF2-40B4-BE49-F238E27FC236}">
                  <a16:creationId xmlns:a16="http://schemas.microsoft.com/office/drawing/2014/main" id="{4A483662-0E07-4592-9293-29D931988CC2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8301038" y="8418513"/>
              <a:ext cx="209550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7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8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6" y="80"/>
                    <a:pt x="27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59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2" y="215"/>
                    <a:pt x="22" y="208"/>
                  </a:cubicBezTo>
                  <a:cubicBezTo>
                    <a:pt x="34" y="206"/>
                    <a:pt x="45" y="195"/>
                    <a:pt x="45" y="181"/>
                  </a:cubicBezTo>
                  <a:cubicBezTo>
                    <a:pt x="45" y="168"/>
                    <a:pt x="34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4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81">
              <a:extLst>
                <a:ext uri="{FF2B5EF4-FFF2-40B4-BE49-F238E27FC236}">
                  <a16:creationId xmlns:a16="http://schemas.microsoft.com/office/drawing/2014/main" id="{ADDE14B6-C95B-42D5-A933-BCF0756A43A3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8578850" y="8281988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82">
              <a:extLst>
                <a:ext uri="{FF2B5EF4-FFF2-40B4-BE49-F238E27FC236}">
                  <a16:creationId xmlns:a16="http://schemas.microsoft.com/office/drawing/2014/main" id="{69DBCA8B-5C6F-4CE7-88DA-1DB537E4E266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9051925" y="8147050"/>
              <a:ext cx="279400" cy="10477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83">
              <a:extLst>
                <a:ext uri="{FF2B5EF4-FFF2-40B4-BE49-F238E27FC236}">
                  <a16:creationId xmlns:a16="http://schemas.microsoft.com/office/drawing/2014/main" id="{00CA2C77-F4A3-4A5B-B78C-C36754C016D4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9486900" y="8110538"/>
              <a:ext cx="161925" cy="204788"/>
            </a:xfrm>
            <a:custGeom>
              <a:avLst/>
              <a:gdLst>
                <a:gd name="T0" fmla="*/ 41 w 190"/>
                <a:gd name="T1" fmla="*/ 114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84">
              <a:extLst>
                <a:ext uri="{FF2B5EF4-FFF2-40B4-BE49-F238E27FC236}">
                  <a16:creationId xmlns:a16="http://schemas.microsoft.com/office/drawing/2014/main" id="{6CC40338-96B4-4652-B0DD-21F158BC3B27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9672638" y="8110538"/>
              <a:ext cx="185738" cy="204788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2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3"/>
                    <a:pt x="180" y="112"/>
                  </a:cubicBezTo>
                  <a:cubicBezTo>
                    <a:pt x="180" y="130"/>
                    <a:pt x="180" y="157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85">
              <a:extLst>
                <a:ext uri="{FF2B5EF4-FFF2-40B4-BE49-F238E27FC236}">
                  <a16:creationId xmlns:a16="http://schemas.microsoft.com/office/drawing/2014/main" id="{DCACCF9E-6A09-40BC-B16D-AFDC9F29EC3D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9883775" y="8113713"/>
              <a:ext cx="212725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86">
              <a:extLst>
                <a:ext uri="{FF2B5EF4-FFF2-40B4-BE49-F238E27FC236}">
                  <a16:creationId xmlns:a16="http://schemas.microsoft.com/office/drawing/2014/main" id="{3F5AE5EB-B3D0-4C43-B895-214E4A84B376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10118725" y="8110538"/>
              <a:ext cx="138113" cy="204788"/>
            </a:xfrm>
            <a:custGeom>
              <a:avLst/>
              <a:gdLst>
                <a:gd name="T0" fmla="*/ 88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3 h 229"/>
                <a:gd name="T52" fmla="*/ 88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0"/>
                    <a:pt x="12" y="138"/>
                    <a:pt x="7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6" y="88"/>
                  </a:cubicBezTo>
                  <a:cubicBezTo>
                    <a:pt x="58" y="82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2"/>
                    <a:pt x="22" y="103"/>
                  </a:cubicBezTo>
                  <a:cubicBezTo>
                    <a:pt x="38" y="116"/>
                    <a:pt x="52" y="119"/>
                    <a:pt x="88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87">
              <a:extLst>
                <a:ext uri="{FF2B5EF4-FFF2-40B4-BE49-F238E27FC236}">
                  <a16:creationId xmlns:a16="http://schemas.microsoft.com/office/drawing/2014/main" id="{077A3486-6484-46C6-9414-18ABE6A95739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10279063" y="8035925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88">
              <a:extLst>
                <a:ext uri="{FF2B5EF4-FFF2-40B4-BE49-F238E27FC236}">
                  <a16:creationId xmlns:a16="http://schemas.microsoft.com/office/drawing/2014/main" id="{42217153-8CBB-4CEE-B273-2D27354ADDD0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10453688" y="8110538"/>
              <a:ext cx="190500" cy="20478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89">
              <a:extLst>
                <a:ext uri="{FF2B5EF4-FFF2-40B4-BE49-F238E27FC236}">
                  <a16:creationId xmlns:a16="http://schemas.microsoft.com/office/drawing/2014/main" id="{4DBDD14C-420B-42C9-A60B-A43F3EBBB266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10660063" y="8113713"/>
              <a:ext cx="211138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90">
              <a:extLst>
                <a:ext uri="{FF2B5EF4-FFF2-40B4-BE49-F238E27FC236}">
                  <a16:creationId xmlns:a16="http://schemas.microsoft.com/office/drawing/2014/main" id="{47EF98EF-CCCD-45E6-ADEE-EBAFC51D92C1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10877550" y="8035925"/>
              <a:ext cx="131763" cy="279400"/>
            </a:xfrm>
            <a:custGeom>
              <a:avLst/>
              <a:gdLst>
                <a:gd name="T0" fmla="*/ 76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6 w 156"/>
                <a:gd name="T7" fmla="*/ 92 h 313"/>
                <a:gd name="T8" fmla="*/ 76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6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3 w 156"/>
                <a:gd name="T27" fmla="*/ 217 h 313"/>
                <a:gd name="T28" fmla="*/ 143 w 156"/>
                <a:gd name="T29" fmla="*/ 244 h 313"/>
                <a:gd name="T30" fmla="*/ 110 w 156"/>
                <a:gd name="T31" fmla="*/ 300 h 313"/>
                <a:gd name="T32" fmla="*/ 76 w 156"/>
                <a:gd name="T33" fmla="*/ 246 h 313"/>
                <a:gd name="T34" fmla="*/ 76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6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6" y="92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8" y="313"/>
                    <a:pt x="106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3" y="217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6" y="300"/>
                    <a:pt x="76" y="255"/>
                    <a:pt x="76" y="246"/>
                  </a:cubicBezTo>
                  <a:lnTo>
                    <a:pt x="7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91">
              <a:extLst>
                <a:ext uri="{FF2B5EF4-FFF2-40B4-BE49-F238E27FC236}">
                  <a16:creationId xmlns:a16="http://schemas.microsoft.com/office/drawing/2014/main" id="{6A55E6CF-2116-49E6-B97B-2D37DD937C9D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1185525" y="8070850"/>
              <a:ext cx="257175" cy="257175"/>
            </a:xfrm>
            <a:custGeom>
              <a:avLst/>
              <a:gdLst>
                <a:gd name="T0" fmla="*/ 295 w 304"/>
                <a:gd name="T1" fmla="*/ 21 h 289"/>
                <a:gd name="T2" fmla="*/ 304 w 304"/>
                <a:gd name="T3" fmla="*/ 10 h 289"/>
                <a:gd name="T4" fmla="*/ 294 w 304"/>
                <a:gd name="T5" fmla="*/ 0 h 289"/>
                <a:gd name="T6" fmla="*/ 285 w 304"/>
                <a:gd name="T7" fmla="*/ 3 h 289"/>
                <a:gd name="T8" fmla="*/ 9 w 304"/>
                <a:gd name="T9" fmla="*/ 133 h 289"/>
                <a:gd name="T10" fmla="*/ 0 w 304"/>
                <a:gd name="T11" fmla="*/ 144 h 289"/>
                <a:gd name="T12" fmla="*/ 9 w 304"/>
                <a:gd name="T13" fmla="*/ 155 h 289"/>
                <a:gd name="T14" fmla="*/ 285 w 304"/>
                <a:gd name="T15" fmla="*/ 286 h 289"/>
                <a:gd name="T16" fmla="*/ 294 w 304"/>
                <a:gd name="T17" fmla="*/ 289 h 289"/>
                <a:gd name="T18" fmla="*/ 304 w 304"/>
                <a:gd name="T19" fmla="*/ 279 h 289"/>
                <a:gd name="T20" fmla="*/ 295 w 304"/>
                <a:gd name="T21" fmla="*/ 268 h 289"/>
                <a:gd name="T22" fmla="*/ 33 w 304"/>
                <a:gd name="T23" fmla="*/ 144 h 289"/>
                <a:gd name="T24" fmla="*/ 295 w 304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89">
                  <a:moveTo>
                    <a:pt x="295" y="21"/>
                  </a:moveTo>
                  <a:cubicBezTo>
                    <a:pt x="301" y="18"/>
                    <a:pt x="304" y="15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3" y="0"/>
                    <a:pt x="292" y="0"/>
                    <a:pt x="285" y="3"/>
                  </a:cubicBezTo>
                  <a:lnTo>
                    <a:pt x="9" y="133"/>
                  </a:lnTo>
                  <a:cubicBezTo>
                    <a:pt x="4" y="136"/>
                    <a:pt x="0" y="138"/>
                    <a:pt x="0" y="144"/>
                  </a:cubicBezTo>
                  <a:cubicBezTo>
                    <a:pt x="0" y="150"/>
                    <a:pt x="4" y="153"/>
                    <a:pt x="9" y="155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4"/>
                    <a:pt x="301" y="271"/>
                    <a:pt x="295" y="268"/>
                  </a:cubicBezTo>
                  <a:lnTo>
                    <a:pt x="33" y="144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92">
              <a:extLst>
                <a:ext uri="{FF2B5EF4-FFF2-40B4-BE49-F238E27FC236}">
                  <a16:creationId xmlns:a16="http://schemas.microsoft.com/office/drawing/2014/main" id="{EC6D6ABD-638E-4EDA-9EF0-F7722FBCC712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1617325" y="8113713"/>
              <a:ext cx="376238" cy="201613"/>
            </a:xfrm>
            <a:custGeom>
              <a:avLst/>
              <a:gdLst>
                <a:gd name="T0" fmla="*/ 226 w 444"/>
                <a:gd name="T1" fmla="*/ 85 h 226"/>
                <a:gd name="T2" fmla="*/ 178 w 444"/>
                <a:gd name="T3" fmla="*/ 31 h 226"/>
                <a:gd name="T4" fmla="*/ 97 w 444"/>
                <a:gd name="T5" fmla="*/ 0 h 226"/>
                <a:gd name="T6" fmla="*/ 0 w 444"/>
                <a:gd name="T7" fmla="*/ 113 h 226"/>
                <a:gd name="T8" fmla="*/ 95 w 444"/>
                <a:gd name="T9" fmla="*/ 226 h 226"/>
                <a:gd name="T10" fmla="*/ 218 w 444"/>
                <a:gd name="T11" fmla="*/ 140 h 226"/>
                <a:gd name="T12" fmla="*/ 266 w 444"/>
                <a:gd name="T13" fmla="*/ 194 h 226"/>
                <a:gd name="T14" fmla="*/ 347 w 444"/>
                <a:gd name="T15" fmla="*/ 226 h 226"/>
                <a:gd name="T16" fmla="*/ 444 w 444"/>
                <a:gd name="T17" fmla="*/ 112 h 226"/>
                <a:gd name="T18" fmla="*/ 349 w 444"/>
                <a:gd name="T19" fmla="*/ 0 h 226"/>
                <a:gd name="T20" fmla="*/ 226 w 444"/>
                <a:gd name="T21" fmla="*/ 85 h 226"/>
                <a:gd name="T22" fmla="*/ 239 w 444"/>
                <a:gd name="T23" fmla="*/ 102 h 226"/>
                <a:gd name="T24" fmla="*/ 353 w 444"/>
                <a:gd name="T25" fmla="*/ 16 h 226"/>
                <a:gd name="T26" fmla="*/ 433 w 444"/>
                <a:gd name="T27" fmla="*/ 112 h 226"/>
                <a:gd name="T28" fmla="*/ 355 w 444"/>
                <a:gd name="T29" fmla="*/ 202 h 226"/>
                <a:gd name="T30" fmla="*/ 294 w 444"/>
                <a:gd name="T31" fmla="*/ 170 h 226"/>
                <a:gd name="T32" fmla="*/ 239 w 444"/>
                <a:gd name="T33" fmla="*/ 102 h 226"/>
                <a:gd name="T34" fmla="*/ 205 w 444"/>
                <a:gd name="T35" fmla="*/ 123 h 226"/>
                <a:gd name="T36" fmla="*/ 91 w 444"/>
                <a:gd name="T37" fmla="*/ 210 h 226"/>
                <a:gd name="T38" fmla="*/ 11 w 444"/>
                <a:gd name="T39" fmla="*/ 113 h 226"/>
                <a:gd name="T40" fmla="*/ 89 w 444"/>
                <a:gd name="T41" fmla="*/ 24 h 226"/>
                <a:gd name="T42" fmla="*/ 150 w 444"/>
                <a:gd name="T43" fmla="*/ 55 h 226"/>
                <a:gd name="T44" fmla="*/ 205 w 444"/>
                <a:gd name="T45" fmla="*/ 1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226">
                  <a:moveTo>
                    <a:pt x="226" y="85"/>
                  </a:moveTo>
                  <a:cubicBezTo>
                    <a:pt x="199" y="51"/>
                    <a:pt x="193" y="44"/>
                    <a:pt x="178" y="31"/>
                  </a:cubicBezTo>
                  <a:cubicBezTo>
                    <a:pt x="150" y="9"/>
                    <a:pt x="122" y="0"/>
                    <a:pt x="97" y="0"/>
                  </a:cubicBezTo>
                  <a:cubicBezTo>
                    <a:pt x="38" y="0"/>
                    <a:pt x="0" y="55"/>
                    <a:pt x="0" y="113"/>
                  </a:cubicBezTo>
                  <a:cubicBezTo>
                    <a:pt x="0" y="170"/>
                    <a:pt x="37" y="226"/>
                    <a:pt x="95" y="226"/>
                  </a:cubicBezTo>
                  <a:cubicBezTo>
                    <a:pt x="152" y="226"/>
                    <a:pt x="193" y="180"/>
                    <a:pt x="218" y="140"/>
                  </a:cubicBezTo>
                  <a:cubicBezTo>
                    <a:pt x="245" y="174"/>
                    <a:pt x="251" y="182"/>
                    <a:pt x="266" y="194"/>
                  </a:cubicBezTo>
                  <a:cubicBezTo>
                    <a:pt x="294" y="217"/>
                    <a:pt x="322" y="226"/>
                    <a:pt x="347" y="226"/>
                  </a:cubicBezTo>
                  <a:cubicBezTo>
                    <a:pt x="406" y="226"/>
                    <a:pt x="444" y="171"/>
                    <a:pt x="444" y="112"/>
                  </a:cubicBezTo>
                  <a:cubicBezTo>
                    <a:pt x="444" y="55"/>
                    <a:pt x="407" y="0"/>
                    <a:pt x="349" y="0"/>
                  </a:cubicBezTo>
                  <a:cubicBezTo>
                    <a:pt x="292" y="0"/>
                    <a:pt x="251" y="45"/>
                    <a:pt x="226" y="85"/>
                  </a:cubicBezTo>
                  <a:close/>
                  <a:moveTo>
                    <a:pt x="239" y="102"/>
                  </a:moveTo>
                  <a:cubicBezTo>
                    <a:pt x="260" y="66"/>
                    <a:pt x="297" y="16"/>
                    <a:pt x="353" y="16"/>
                  </a:cubicBezTo>
                  <a:cubicBezTo>
                    <a:pt x="406" y="16"/>
                    <a:pt x="433" y="68"/>
                    <a:pt x="433" y="112"/>
                  </a:cubicBezTo>
                  <a:cubicBezTo>
                    <a:pt x="433" y="161"/>
                    <a:pt x="399" y="202"/>
                    <a:pt x="355" y="202"/>
                  </a:cubicBezTo>
                  <a:cubicBezTo>
                    <a:pt x="327" y="202"/>
                    <a:pt x="304" y="181"/>
                    <a:pt x="294" y="170"/>
                  </a:cubicBezTo>
                  <a:cubicBezTo>
                    <a:pt x="281" y="157"/>
                    <a:pt x="270" y="141"/>
                    <a:pt x="239" y="102"/>
                  </a:cubicBezTo>
                  <a:close/>
                  <a:moveTo>
                    <a:pt x="205" y="123"/>
                  </a:moveTo>
                  <a:cubicBezTo>
                    <a:pt x="184" y="159"/>
                    <a:pt x="147" y="210"/>
                    <a:pt x="91" y="210"/>
                  </a:cubicBezTo>
                  <a:cubicBezTo>
                    <a:pt x="38" y="210"/>
                    <a:pt x="11" y="158"/>
                    <a:pt x="11" y="113"/>
                  </a:cubicBezTo>
                  <a:cubicBezTo>
                    <a:pt x="11" y="64"/>
                    <a:pt x="45" y="24"/>
                    <a:pt x="89" y="24"/>
                  </a:cubicBezTo>
                  <a:cubicBezTo>
                    <a:pt x="118" y="24"/>
                    <a:pt x="140" y="45"/>
                    <a:pt x="150" y="55"/>
                  </a:cubicBezTo>
                  <a:cubicBezTo>
                    <a:pt x="163" y="69"/>
                    <a:pt x="174" y="84"/>
                    <a:pt x="205" y="12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8" name="Graphic 347">
            <a:extLst>
              <a:ext uri="{FF2B5EF4-FFF2-40B4-BE49-F238E27FC236}">
                <a16:creationId xmlns:a16="http://schemas.microsoft.com/office/drawing/2014/main" id="{8CB3563A-FDC5-444A-9B0D-37694EF3057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910460" y="1732350"/>
            <a:ext cx="7793792" cy="584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BFA-2A4E-4C60-B339-3CD231D8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Rate: Quadratic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F8C5-A52A-4627-8F6B-1156F74F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B4DA56C-85CB-413E-A172-4ED54B3B474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91225" y="7677150"/>
            <a:ext cx="6008688" cy="1049338"/>
            <a:chOff x="5991225" y="7677150"/>
            <a:chExt cx="6008688" cy="1049338"/>
          </a:xfrm>
        </p:grpSpPr>
        <p:sp>
          <p:nvSpPr>
            <p:cNvPr id="207" name="Freeform 85">
              <a:extLst>
                <a:ext uri="{FF2B5EF4-FFF2-40B4-BE49-F238E27FC236}">
                  <a16:creationId xmlns:a16="http://schemas.microsoft.com/office/drawing/2014/main" id="{063ABF12-2AE6-44ED-89E5-CF0B157605FF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138863" y="8001000"/>
              <a:ext cx="93663" cy="3095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1 h 346"/>
                <a:gd name="T12" fmla="*/ 0 w 111"/>
                <a:gd name="T13" fmla="*/ 346 h 346"/>
                <a:gd name="T14" fmla="*/ 55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6">
              <a:extLst>
                <a:ext uri="{FF2B5EF4-FFF2-40B4-BE49-F238E27FC236}">
                  <a16:creationId xmlns:a16="http://schemas.microsoft.com/office/drawing/2014/main" id="{F13F32D4-CD07-4FE2-8D43-6B49417C82C3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254750" y="8012113"/>
              <a:ext cx="90488" cy="298450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8 w 107"/>
                <a:gd name="T27" fmla="*/ 0 h 334"/>
                <a:gd name="T28" fmla="*/ 21 w 107"/>
                <a:gd name="T29" fmla="*/ 27 h 334"/>
                <a:gd name="T30" fmla="*/ 48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5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4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3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2" y="0"/>
                    <a:pt x="48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87">
              <a:extLst>
                <a:ext uri="{FF2B5EF4-FFF2-40B4-BE49-F238E27FC236}">
                  <a16:creationId xmlns:a16="http://schemas.microsoft.com/office/drawing/2014/main" id="{6BD0FA9C-12DA-43AA-BF5D-28DC7664EA66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372225" y="8113713"/>
              <a:ext cx="330200" cy="196850"/>
            </a:xfrm>
            <a:custGeom>
              <a:avLst/>
              <a:gdLst>
                <a:gd name="T0" fmla="*/ 39 w 390"/>
                <a:gd name="T1" fmla="*/ 49 h 220"/>
                <a:gd name="T2" fmla="*/ 39 w 390"/>
                <a:gd name="T3" fmla="*/ 182 h 220"/>
                <a:gd name="T4" fmla="*/ 0 w 390"/>
                <a:gd name="T5" fmla="*/ 205 h 220"/>
                <a:gd name="T6" fmla="*/ 0 w 390"/>
                <a:gd name="T7" fmla="*/ 220 h 220"/>
                <a:gd name="T8" fmla="*/ 57 w 390"/>
                <a:gd name="T9" fmla="*/ 219 h 220"/>
                <a:gd name="T10" fmla="*/ 112 w 390"/>
                <a:gd name="T11" fmla="*/ 220 h 220"/>
                <a:gd name="T12" fmla="*/ 112 w 390"/>
                <a:gd name="T13" fmla="*/ 205 h 220"/>
                <a:gd name="T14" fmla="*/ 73 w 390"/>
                <a:gd name="T15" fmla="*/ 182 h 220"/>
                <a:gd name="T16" fmla="*/ 73 w 390"/>
                <a:gd name="T17" fmla="*/ 90 h 220"/>
                <a:gd name="T18" fmla="*/ 141 w 390"/>
                <a:gd name="T19" fmla="*/ 11 h 220"/>
                <a:gd name="T20" fmla="*/ 178 w 390"/>
                <a:gd name="T21" fmla="*/ 66 h 220"/>
                <a:gd name="T22" fmla="*/ 178 w 390"/>
                <a:gd name="T23" fmla="*/ 182 h 220"/>
                <a:gd name="T24" fmla="*/ 139 w 390"/>
                <a:gd name="T25" fmla="*/ 205 h 220"/>
                <a:gd name="T26" fmla="*/ 139 w 390"/>
                <a:gd name="T27" fmla="*/ 220 h 220"/>
                <a:gd name="T28" fmla="*/ 195 w 390"/>
                <a:gd name="T29" fmla="*/ 219 h 220"/>
                <a:gd name="T30" fmla="*/ 251 w 390"/>
                <a:gd name="T31" fmla="*/ 220 h 220"/>
                <a:gd name="T32" fmla="*/ 251 w 390"/>
                <a:gd name="T33" fmla="*/ 205 h 220"/>
                <a:gd name="T34" fmla="*/ 212 w 390"/>
                <a:gd name="T35" fmla="*/ 182 h 220"/>
                <a:gd name="T36" fmla="*/ 212 w 390"/>
                <a:gd name="T37" fmla="*/ 90 h 220"/>
                <a:gd name="T38" fmla="*/ 279 w 390"/>
                <a:gd name="T39" fmla="*/ 11 h 220"/>
                <a:gd name="T40" fmla="*/ 316 w 390"/>
                <a:gd name="T41" fmla="*/ 66 h 220"/>
                <a:gd name="T42" fmla="*/ 316 w 390"/>
                <a:gd name="T43" fmla="*/ 182 h 220"/>
                <a:gd name="T44" fmla="*/ 277 w 390"/>
                <a:gd name="T45" fmla="*/ 205 h 220"/>
                <a:gd name="T46" fmla="*/ 277 w 390"/>
                <a:gd name="T47" fmla="*/ 220 h 220"/>
                <a:gd name="T48" fmla="*/ 334 w 390"/>
                <a:gd name="T49" fmla="*/ 219 h 220"/>
                <a:gd name="T50" fmla="*/ 390 w 390"/>
                <a:gd name="T51" fmla="*/ 220 h 220"/>
                <a:gd name="T52" fmla="*/ 390 w 390"/>
                <a:gd name="T53" fmla="*/ 205 h 220"/>
                <a:gd name="T54" fmla="*/ 351 w 390"/>
                <a:gd name="T55" fmla="*/ 190 h 220"/>
                <a:gd name="T56" fmla="*/ 351 w 390"/>
                <a:gd name="T57" fmla="*/ 94 h 220"/>
                <a:gd name="T58" fmla="*/ 335 w 390"/>
                <a:gd name="T59" fmla="*/ 18 h 220"/>
                <a:gd name="T60" fmla="*/ 283 w 390"/>
                <a:gd name="T61" fmla="*/ 0 h 220"/>
                <a:gd name="T62" fmla="*/ 211 w 390"/>
                <a:gd name="T63" fmla="*/ 49 h 220"/>
                <a:gd name="T64" fmla="*/ 144 w 390"/>
                <a:gd name="T65" fmla="*/ 0 h 220"/>
                <a:gd name="T66" fmla="*/ 70 w 390"/>
                <a:gd name="T67" fmla="*/ 52 h 220"/>
                <a:gd name="T68" fmla="*/ 70 w 390"/>
                <a:gd name="T69" fmla="*/ 0 h 220"/>
                <a:gd name="T70" fmla="*/ 0 w 390"/>
                <a:gd name="T71" fmla="*/ 5 h 220"/>
                <a:gd name="T72" fmla="*/ 0 w 390"/>
                <a:gd name="T73" fmla="*/ 21 h 220"/>
                <a:gd name="T74" fmla="*/ 39 w 390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8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1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0"/>
                  </a:lnTo>
                  <a:cubicBezTo>
                    <a:pt x="295" y="220"/>
                    <a:pt x="320" y="219"/>
                    <a:pt x="334" y="219"/>
                  </a:cubicBezTo>
                  <a:cubicBezTo>
                    <a:pt x="347" y="219"/>
                    <a:pt x="373" y="220"/>
                    <a:pt x="390" y="220"/>
                  </a:cubicBezTo>
                  <a:lnTo>
                    <a:pt x="390" y="205"/>
                  </a:lnTo>
                  <a:cubicBezTo>
                    <a:pt x="364" y="205"/>
                    <a:pt x="351" y="205"/>
                    <a:pt x="351" y="190"/>
                  </a:cubicBezTo>
                  <a:lnTo>
                    <a:pt x="351" y="94"/>
                  </a:lnTo>
                  <a:cubicBezTo>
                    <a:pt x="351" y="52"/>
                    <a:pt x="351" y="36"/>
                    <a:pt x="335" y="18"/>
                  </a:cubicBezTo>
                  <a:cubicBezTo>
                    <a:pt x="328" y="10"/>
                    <a:pt x="312" y="0"/>
                    <a:pt x="283" y="0"/>
                  </a:cubicBezTo>
                  <a:cubicBezTo>
                    <a:pt x="241" y="0"/>
                    <a:pt x="219" y="30"/>
                    <a:pt x="211" y="49"/>
                  </a:cubicBezTo>
                  <a:cubicBezTo>
                    <a:pt x="204" y="5"/>
                    <a:pt x="167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88">
              <a:extLst>
                <a:ext uri="{FF2B5EF4-FFF2-40B4-BE49-F238E27FC236}">
                  <a16:creationId xmlns:a16="http://schemas.microsoft.com/office/drawing/2014/main" id="{92FB8C3E-52EE-45EF-AEF2-DFDA10CB66CD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991225" y="8439150"/>
              <a:ext cx="180975" cy="141288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7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5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49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5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7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4"/>
                  </a:cubicBezTo>
                  <a:cubicBezTo>
                    <a:pt x="0" y="58"/>
                    <a:pt x="4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89">
              <a:extLst>
                <a:ext uri="{FF2B5EF4-FFF2-40B4-BE49-F238E27FC236}">
                  <a16:creationId xmlns:a16="http://schemas.microsoft.com/office/drawing/2014/main" id="{A7D659AC-68C8-49C0-B300-EBB0C628A7B0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6208713" y="8416925"/>
              <a:ext cx="288925" cy="163513"/>
            </a:xfrm>
            <a:custGeom>
              <a:avLst/>
              <a:gdLst>
                <a:gd name="T0" fmla="*/ 294 w 343"/>
                <a:gd name="T1" fmla="*/ 100 h 184"/>
                <a:gd name="T2" fmla="*/ 244 w 343"/>
                <a:gd name="T3" fmla="*/ 179 h 184"/>
                <a:gd name="T4" fmla="*/ 253 w 343"/>
                <a:gd name="T5" fmla="*/ 184 h 184"/>
                <a:gd name="T6" fmla="*/ 262 w 343"/>
                <a:gd name="T7" fmla="*/ 178 h 184"/>
                <a:gd name="T8" fmla="*/ 288 w 343"/>
                <a:gd name="T9" fmla="*/ 128 h 184"/>
                <a:gd name="T10" fmla="*/ 340 w 343"/>
                <a:gd name="T11" fmla="*/ 97 h 184"/>
                <a:gd name="T12" fmla="*/ 343 w 343"/>
                <a:gd name="T13" fmla="*/ 92 h 184"/>
                <a:gd name="T14" fmla="*/ 337 w 343"/>
                <a:gd name="T15" fmla="*/ 86 h 184"/>
                <a:gd name="T16" fmla="*/ 261 w 343"/>
                <a:gd name="T17" fmla="*/ 4 h 184"/>
                <a:gd name="T18" fmla="*/ 253 w 343"/>
                <a:gd name="T19" fmla="*/ 0 h 184"/>
                <a:gd name="T20" fmla="*/ 244 w 343"/>
                <a:gd name="T21" fmla="*/ 5 h 184"/>
                <a:gd name="T22" fmla="*/ 265 w 343"/>
                <a:gd name="T23" fmla="*/ 53 h 184"/>
                <a:gd name="T24" fmla="*/ 294 w 343"/>
                <a:gd name="T25" fmla="*/ 83 h 184"/>
                <a:gd name="T26" fmla="*/ 14 w 343"/>
                <a:gd name="T27" fmla="*/ 83 h 184"/>
                <a:gd name="T28" fmla="*/ 0 w 343"/>
                <a:gd name="T29" fmla="*/ 92 h 184"/>
                <a:gd name="T30" fmla="*/ 14 w 343"/>
                <a:gd name="T31" fmla="*/ 100 h 184"/>
                <a:gd name="T32" fmla="*/ 294 w 343"/>
                <a:gd name="T33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184">
                  <a:moveTo>
                    <a:pt x="294" y="100"/>
                  </a:moveTo>
                  <a:cubicBezTo>
                    <a:pt x="250" y="132"/>
                    <a:pt x="244" y="178"/>
                    <a:pt x="244" y="179"/>
                  </a:cubicBezTo>
                  <a:cubicBezTo>
                    <a:pt x="244" y="184"/>
                    <a:pt x="248" y="184"/>
                    <a:pt x="253" y="184"/>
                  </a:cubicBezTo>
                  <a:cubicBezTo>
                    <a:pt x="259" y="184"/>
                    <a:pt x="260" y="184"/>
                    <a:pt x="262" y="178"/>
                  </a:cubicBezTo>
                  <a:cubicBezTo>
                    <a:pt x="264" y="169"/>
                    <a:pt x="270" y="147"/>
                    <a:pt x="288" y="128"/>
                  </a:cubicBezTo>
                  <a:cubicBezTo>
                    <a:pt x="308" y="106"/>
                    <a:pt x="325" y="101"/>
                    <a:pt x="340" y="97"/>
                  </a:cubicBezTo>
                  <a:cubicBezTo>
                    <a:pt x="342" y="96"/>
                    <a:pt x="343" y="94"/>
                    <a:pt x="343" y="92"/>
                  </a:cubicBezTo>
                  <a:cubicBezTo>
                    <a:pt x="343" y="89"/>
                    <a:pt x="341" y="88"/>
                    <a:pt x="337" y="86"/>
                  </a:cubicBezTo>
                  <a:cubicBezTo>
                    <a:pt x="287" y="70"/>
                    <a:pt x="269" y="35"/>
                    <a:pt x="261" y="4"/>
                  </a:cubicBezTo>
                  <a:cubicBezTo>
                    <a:pt x="260" y="0"/>
                    <a:pt x="258" y="0"/>
                    <a:pt x="253" y="0"/>
                  </a:cubicBezTo>
                  <a:cubicBezTo>
                    <a:pt x="248" y="0"/>
                    <a:pt x="244" y="0"/>
                    <a:pt x="244" y="5"/>
                  </a:cubicBezTo>
                  <a:cubicBezTo>
                    <a:pt x="244" y="6"/>
                    <a:pt x="248" y="29"/>
                    <a:pt x="265" y="53"/>
                  </a:cubicBezTo>
                  <a:cubicBezTo>
                    <a:pt x="273" y="65"/>
                    <a:pt x="283" y="75"/>
                    <a:pt x="294" y="83"/>
                  </a:cubicBezTo>
                  <a:lnTo>
                    <a:pt x="14" y="83"/>
                  </a:lnTo>
                  <a:cubicBezTo>
                    <a:pt x="9" y="83"/>
                    <a:pt x="0" y="83"/>
                    <a:pt x="0" y="92"/>
                  </a:cubicBezTo>
                  <a:cubicBezTo>
                    <a:pt x="0" y="100"/>
                    <a:pt x="8" y="100"/>
                    <a:pt x="14" y="100"/>
                  </a:cubicBezTo>
                  <a:lnTo>
                    <a:pt x="294" y="1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90">
              <a:extLst>
                <a:ext uri="{FF2B5EF4-FFF2-40B4-BE49-F238E27FC236}">
                  <a16:creationId xmlns:a16="http://schemas.microsoft.com/office/drawing/2014/main" id="{E09A2541-2836-4EB2-BB72-CCD885D4FDD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545263" y="8439150"/>
              <a:ext cx="290513" cy="141288"/>
            </a:xfrm>
            <a:custGeom>
              <a:avLst/>
              <a:gdLst>
                <a:gd name="T0" fmla="*/ 174 w 343"/>
                <a:gd name="T1" fmla="*/ 59 h 158"/>
                <a:gd name="T2" fmla="*/ 137 w 343"/>
                <a:gd name="T3" fmla="*/ 22 h 158"/>
                <a:gd name="T4" fmla="*/ 74 w 343"/>
                <a:gd name="T5" fmla="*/ 0 h 158"/>
                <a:gd name="T6" fmla="*/ 0 w 343"/>
                <a:gd name="T7" fmla="*/ 79 h 158"/>
                <a:gd name="T8" fmla="*/ 73 w 343"/>
                <a:gd name="T9" fmla="*/ 158 h 158"/>
                <a:gd name="T10" fmla="*/ 168 w 343"/>
                <a:gd name="T11" fmla="*/ 99 h 158"/>
                <a:gd name="T12" fmla="*/ 205 w 343"/>
                <a:gd name="T13" fmla="*/ 136 h 158"/>
                <a:gd name="T14" fmla="*/ 268 w 343"/>
                <a:gd name="T15" fmla="*/ 158 h 158"/>
                <a:gd name="T16" fmla="*/ 343 w 343"/>
                <a:gd name="T17" fmla="*/ 79 h 158"/>
                <a:gd name="T18" fmla="*/ 269 w 343"/>
                <a:gd name="T19" fmla="*/ 0 h 158"/>
                <a:gd name="T20" fmla="*/ 174 w 343"/>
                <a:gd name="T21" fmla="*/ 59 h 158"/>
                <a:gd name="T22" fmla="*/ 185 w 343"/>
                <a:gd name="T23" fmla="*/ 72 h 158"/>
                <a:gd name="T24" fmla="*/ 272 w 343"/>
                <a:gd name="T25" fmla="*/ 14 h 158"/>
                <a:gd name="T26" fmla="*/ 333 w 343"/>
                <a:gd name="T27" fmla="*/ 79 h 158"/>
                <a:gd name="T28" fmla="*/ 274 w 343"/>
                <a:gd name="T29" fmla="*/ 139 h 158"/>
                <a:gd name="T30" fmla="*/ 185 w 343"/>
                <a:gd name="T31" fmla="*/ 72 h 158"/>
                <a:gd name="T32" fmla="*/ 157 w 343"/>
                <a:gd name="T33" fmla="*/ 87 h 158"/>
                <a:gd name="T34" fmla="*/ 70 w 343"/>
                <a:gd name="T35" fmla="*/ 144 h 158"/>
                <a:gd name="T36" fmla="*/ 9 w 343"/>
                <a:gd name="T37" fmla="*/ 79 h 158"/>
                <a:gd name="T38" fmla="*/ 69 w 343"/>
                <a:gd name="T39" fmla="*/ 20 h 158"/>
                <a:gd name="T40" fmla="*/ 157 w 343"/>
                <a:gd name="T41" fmla="*/ 8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8">
                  <a:moveTo>
                    <a:pt x="174" y="59"/>
                  </a:moveTo>
                  <a:cubicBezTo>
                    <a:pt x="156" y="37"/>
                    <a:pt x="150" y="31"/>
                    <a:pt x="137" y="22"/>
                  </a:cubicBezTo>
                  <a:cubicBezTo>
                    <a:pt x="116" y="6"/>
                    <a:pt x="93" y="0"/>
                    <a:pt x="74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20"/>
                    <a:pt x="29" y="158"/>
                    <a:pt x="73" y="158"/>
                  </a:cubicBezTo>
                  <a:cubicBezTo>
                    <a:pt x="122" y="158"/>
                    <a:pt x="155" y="118"/>
                    <a:pt x="168" y="99"/>
                  </a:cubicBezTo>
                  <a:cubicBezTo>
                    <a:pt x="186" y="121"/>
                    <a:pt x="192" y="127"/>
                    <a:pt x="205" y="136"/>
                  </a:cubicBezTo>
                  <a:cubicBezTo>
                    <a:pt x="226" y="152"/>
                    <a:pt x="249" y="158"/>
                    <a:pt x="268" y="158"/>
                  </a:cubicBezTo>
                  <a:cubicBezTo>
                    <a:pt x="311" y="158"/>
                    <a:pt x="343" y="121"/>
                    <a:pt x="343" y="79"/>
                  </a:cubicBezTo>
                  <a:cubicBezTo>
                    <a:pt x="343" y="38"/>
                    <a:pt x="313" y="0"/>
                    <a:pt x="269" y="0"/>
                  </a:cubicBezTo>
                  <a:cubicBezTo>
                    <a:pt x="221" y="0"/>
                    <a:pt x="187" y="40"/>
                    <a:pt x="174" y="59"/>
                  </a:cubicBezTo>
                  <a:close/>
                  <a:moveTo>
                    <a:pt x="185" y="72"/>
                  </a:moveTo>
                  <a:cubicBezTo>
                    <a:pt x="199" y="49"/>
                    <a:pt x="230" y="14"/>
                    <a:pt x="272" y="14"/>
                  </a:cubicBezTo>
                  <a:cubicBezTo>
                    <a:pt x="308" y="14"/>
                    <a:pt x="333" y="45"/>
                    <a:pt x="333" y="79"/>
                  </a:cubicBezTo>
                  <a:cubicBezTo>
                    <a:pt x="333" y="112"/>
                    <a:pt x="306" y="139"/>
                    <a:pt x="274" y="139"/>
                  </a:cubicBezTo>
                  <a:cubicBezTo>
                    <a:pt x="241" y="139"/>
                    <a:pt x="219" y="112"/>
                    <a:pt x="185" y="72"/>
                  </a:cubicBezTo>
                  <a:close/>
                  <a:moveTo>
                    <a:pt x="157" y="87"/>
                  </a:moveTo>
                  <a:cubicBezTo>
                    <a:pt x="143" y="109"/>
                    <a:pt x="112" y="144"/>
                    <a:pt x="70" y="144"/>
                  </a:cubicBezTo>
                  <a:cubicBezTo>
                    <a:pt x="34" y="144"/>
                    <a:pt x="9" y="113"/>
                    <a:pt x="9" y="79"/>
                  </a:cubicBezTo>
                  <a:cubicBezTo>
                    <a:pt x="9" y="46"/>
                    <a:pt x="36" y="20"/>
                    <a:pt x="69" y="20"/>
                  </a:cubicBezTo>
                  <a:cubicBezTo>
                    <a:pt x="101" y="20"/>
                    <a:pt x="123" y="46"/>
                    <a:pt x="157" y="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1">
              <a:extLst>
                <a:ext uri="{FF2B5EF4-FFF2-40B4-BE49-F238E27FC236}">
                  <a16:creationId xmlns:a16="http://schemas.microsoft.com/office/drawing/2014/main" id="{D2AA2589-83EA-49F2-B61B-B488BA71EA2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7029450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2">
              <a:extLst>
                <a:ext uri="{FF2B5EF4-FFF2-40B4-BE49-F238E27FC236}">
                  <a16:creationId xmlns:a16="http://schemas.microsoft.com/office/drawing/2014/main" id="{373B0FAE-856C-496F-BFBF-BA905774C78E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107238" y="7813675"/>
              <a:ext cx="211138" cy="201613"/>
            </a:xfrm>
            <a:custGeom>
              <a:avLst/>
              <a:gdLst>
                <a:gd name="T0" fmla="*/ 153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4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5 w 249"/>
                <a:gd name="T53" fmla="*/ 215 h 226"/>
                <a:gd name="T54" fmla="*/ 127 w 249"/>
                <a:gd name="T55" fmla="*/ 182 h 226"/>
                <a:gd name="T56" fmla="*/ 136 w 249"/>
                <a:gd name="T57" fmla="*/ 138 h 226"/>
                <a:gd name="T58" fmla="*/ 153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3" y="69"/>
                  </a:moveTo>
                  <a:cubicBezTo>
                    <a:pt x="156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4" y="0"/>
                    <a:pt x="156" y="26"/>
                    <a:pt x="150" y="38"/>
                  </a:cubicBezTo>
                  <a:cubicBezTo>
                    <a:pt x="138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60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4" y="226"/>
                    <a:pt x="154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1" y="215"/>
                    <a:pt x="155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6" y="138"/>
                  </a:cubicBezTo>
                  <a:lnTo>
                    <a:pt x="153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93">
              <a:extLst>
                <a:ext uri="{FF2B5EF4-FFF2-40B4-BE49-F238E27FC236}">
                  <a16:creationId xmlns:a16="http://schemas.microsoft.com/office/drawing/2014/main" id="{2DEE7CFF-337B-4EA1-9DA2-56345B7020BF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50125" y="7939088"/>
              <a:ext cx="180975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8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6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7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80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4">
              <a:extLst>
                <a:ext uri="{FF2B5EF4-FFF2-40B4-BE49-F238E27FC236}">
                  <a16:creationId xmlns:a16="http://schemas.microsoft.com/office/drawing/2014/main" id="{B773BBD9-7903-4417-9ED7-E30BB6CA1FC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566025" y="7883525"/>
              <a:ext cx="217488" cy="230188"/>
            </a:xfrm>
            <a:custGeom>
              <a:avLst/>
              <a:gdLst>
                <a:gd name="T0" fmla="*/ 137 w 257"/>
                <a:gd name="T1" fmla="*/ 137 h 257"/>
                <a:gd name="T2" fmla="*/ 244 w 257"/>
                <a:gd name="T3" fmla="*/ 137 h 257"/>
                <a:gd name="T4" fmla="*/ 257 w 257"/>
                <a:gd name="T5" fmla="*/ 129 h 257"/>
                <a:gd name="T6" fmla="*/ 244 w 257"/>
                <a:gd name="T7" fmla="*/ 120 h 257"/>
                <a:gd name="T8" fmla="*/ 137 w 257"/>
                <a:gd name="T9" fmla="*/ 120 h 257"/>
                <a:gd name="T10" fmla="*/ 137 w 257"/>
                <a:gd name="T11" fmla="*/ 13 h 257"/>
                <a:gd name="T12" fmla="*/ 129 w 257"/>
                <a:gd name="T13" fmla="*/ 0 h 257"/>
                <a:gd name="T14" fmla="*/ 120 w 257"/>
                <a:gd name="T15" fmla="*/ 13 h 257"/>
                <a:gd name="T16" fmla="*/ 120 w 257"/>
                <a:gd name="T17" fmla="*/ 120 h 257"/>
                <a:gd name="T18" fmla="*/ 13 w 257"/>
                <a:gd name="T19" fmla="*/ 120 h 257"/>
                <a:gd name="T20" fmla="*/ 0 w 257"/>
                <a:gd name="T21" fmla="*/ 128 h 257"/>
                <a:gd name="T22" fmla="*/ 13 w 257"/>
                <a:gd name="T23" fmla="*/ 137 h 257"/>
                <a:gd name="T24" fmla="*/ 120 w 257"/>
                <a:gd name="T25" fmla="*/ 137 h 257"/>
                <a:gd name="T26" fmla="*/ 120 w 257"/>
                <a:gd name="T27" fmla="*/ 244 h 257"/>
                <a:gd name="T28" fmla="*/ 129 w 257"/>
                <a:gd name="T29" fmla="*/ 257 h 257"/>
                <a:gd name="T30" fmla="*/ 137 w 257"/>
                <a:gd name="T31" fmla="*/ 244 h 257"/>
                <a:gd name="T32" fmla="*/ 137 w 257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57">
                  <a:moveTo>
                    <a:pt x="137" y="137"/>
                  </a:moveTo>
                  <a:lnTo>
                    <a:pt x="244" y="137"/>
                  </a:lnTo>
                  <a:cubicBezTo>
                    <a:pt x="249" y="137"/>
                    <a:pt x="257" y="137"/>
                    <a:pt x="257" y="129"/>
                  </a:cubicBezTo>
                  <a:cubicBezTo>
                    <a:pt x="257" y="120"/>
                    <a:pt x="249" y="120"/>
                    <a:pt x="244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9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9" y="120"/>
                    <a:pt x="0" y="120"/>
                    <a:pt x="0" y="128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9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5">
              <a:extLst>
                <a:ext uri="{FF2B5EF4-FFF2-40B4-BE49-F238E27FC236}">
                  <a16:creationId xmlns:a16="http://schemas.microsoft.com/office/drawing/2014/main" id="{EBFC2253-C931-4746-8A99-D406B8D5164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835900" y="7869238"/>
              <a:ext cx="107950" cy="2079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6">
              <a:extLst>
                <a:ext uri="{FF2B5EF4-FFF2-40B4-BE49-F238E27FC236}">
                  <a16:creationId xmlns:a16="http://schemas.microsoft.com/office/drawing/2014/main" id="{1AD1DE11-6DCF-4DA8-A530-B47B04741672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8121650" y="7889875"/>
              <a:ext cx="257175" cy="17463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7">
              <a:extLst>
                <a:ext uri="{FF2B5EF4-FFF2-40B4-BE49-F238E27FC236}">
                  <a16:creationId xmlns:a16="http://schemas.microsoft.com/office/drawing/2014/main" id="{A32B51EA-9343-45DC-9650-4413507A4783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8520113" y="7813675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1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98">
              <a:extLst>
                <a:ext uri="{FF2B5EF4-FFF2-40B4-BE49-F238E27FC236}">
                  <a16:creationId xmlns:a16="http://schemas.microsoft.com/office/drawing/2014/main" id="{726CD51C-1B85-4FA8-98A0-8D476500B0CB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8799513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99">
              <a:extLst>
                <a:ext uri="{FF2B5EF4-FFF2-40B4-BE49-F238E27FC236}">
                  <a16:creationId xmlns:a16="http://schemas.microsoft.com/office/drawing/2014/main" id="{53A2055F-39D4-4420-8A34-27895B0221F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978650" y="8189913"/>
              <a:ext cx="1887538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0">
              <a:extLst>
                <a:ext uri="{FF2B5EF4-FFF2-40B4-BE49-F238E27FC236}">
                  <a16:creationId xmlns:a16="http://schemas.microsoft.com/office/drawing/2014/main" id="{21B2207F-7A38-4AF0-A13E-9E1A3F2C0F5D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7148513" y="8281988"/>
              <a:ext cx="15875" cy="444500"/>
            </a:xfrm>
            <a:custGeom>
              <a:avLst/>
              <a:gdLst>
                <a:gd name="T0" fmla="*/ 19 w 19"/>
                <a:gd name="T1" fmla="*/ 18 h 499"/>
                <a:gd name="T2" fmla="*/ 9 w 19"/>
                <a:gd name="T3" fmla="*/ 0 h 499"/>
                <a:gd name="T4" fmla="*/ 0 w 19"/>
                <a:gd name="T5" fmla="*/ 18 h 499"/>
                <a:gd name="T6" fmla="*/ 0 w 19"/>
                <a:gd name="T7" fmla="*/ 481 h 499"/>
                <a:gd name="T8" fmla="*/ 9 w 19"/>
                <a:gd name="T9" fmla="*/ 499 h 499"/>
                <a:gd name="T10" fmla="*/ 19 w 19"/>
                <a:gd name="T11" fmla="*/ 481 h 499"/>
                <a:gd name="T12" fmla="*/ 19 w 19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99">
                  <a:moveTo>
                    <a:pt x="19" y="18"/>
                  </a:moveTo>
                  <a:cubicBezTo>
                    <a:pt x="19" y="9"/>
                    <a:pt x="19" y="0"/>
                    <a:pt x="9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9" y="499"/>
                  </a:cubicBezTo>
                  <a:cubicBezTo>
                    <a:pt x="19" y="499"/>
                    <a:pt x="19" y="490"/>
                    <a:pt x="19" y="481"/>
                  </a:cubicBezTo>
                  <a:lnTo>
                    <a:pt x="19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1">
              <a:extLst>
                <a:ext uri="{FF2B5EF4-FFF2-40B4-BE49-F238E27FC236}">
                  <a16:creationId xmlns:a16="http://schemas.microsoft.com/office/drawing/2014/main" id="{6FB05850-7ACC-4DF0-8512-6799530B3964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7226300" y="8418513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50 w 248"/>
                <a:gd name="T15" fmla="*/ 37 h 226"/>
                <a:gd name="T16" fmla="*/ 96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7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59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2">
              <a:extLst>
                <a:ext uri="{FF2B5EF4-FFF2-40B4-BE49-F238E27FC236}">
                  <a16:creationId xmlns:a16="http://schemas.microsoft.com/office/drawing/2014/main" id="{55804124-A3C4-4D9B-BF99-046370B0589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69188" y="8543925"/>
              <a:ext cx="180975" cy="139700"/>
            </a:xfrm>
            <a:custGeom>
              <a:avLst/>
              <a:gdLst>
                <a:gd name="T0" fmla="*/ 26 w 213"/>
                <a:gd name="T1" fmla="*/ 132 h 157"/>
                <a:gd name="T2" fmla="*/ 22 w 213"/>
                <a:gd name="T3" fmla="*/ 146 h 157"/>
                <a:gd name="T4" fmla="*/ 34 w 213"/>
                <a:gd name="T5" fmla="*/ 157 h 157"/>
                <a:gd name="T6" fmla="*/ 48 w 213"/>
                <a:gd name="T7" fmla="*/ 150 h 157"/>
                <a:gd name="T8" fmla="*/ 54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2 w 213"/>
                <a:gd name="T15" fmla="*/ 42 h 157"/>
                <a:gd name="T16" fmla="*/ 135 w 213"/>
                <a:gd name="T17" fmla="*/ 10 h 157"/>
                <a:gd name="T18" fmla="*/ 155 w 213"/>
                <a:gd name="T19" fmla="*/ 34 h 157"/>
                <a:gd name="T20" fmla="*/ 135 w 213"/>
                <a:gd name="T21" fmla="*/ 108 h 157"/>
                <a:gd name="T22" fmla="*/ 129 w 213"/>
                <a:gd name="T23" fmla="*/ 127 h 157"/>
                <a:gd name="T24" fmla="*/ 162 w 213"/>
                <a:gd name="T25" fmla="*/ 157 h 157"/>
                <a:gd name="T26" fmla="*/ 213 w 213"/>
                <a:gd name="T27" fmla="*/ 104 h 157"/>
                <a:gd name="T28" fmla="*/ 207 w 213"/>
                <a:gd name="T29" fmla="*/ 99 h 157"/>
                <a:gd name="T30" fmla="*/ 200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1 w 213"/>
                <a:gd name="T39" fmla="*/ 40 h 157"/>
                <a:gd name="T40" fmla="*/ 136 w 213"/>
                <a:gd name="T41" fmla="*/ 0 h 157"/>
                <a:gd name="T42" fmla="*/ 77 w 213"/>
                <a:gd name="T43" fmla="*/ 32 h 157"/>
                <a:gd name="T44" fmla="*/ 40 w 213"/>
                <a:gd name="T45" fmla="*/ 0 h 157"/>
                <a:gd name="T46" fmla="*/ 12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3 w 213"/>
                <a:gd name="T53" fmla="*/ 47 h 157"/>
                <a:gd name="T54" fmla="*/ 39 w 213"/>
                <a:gd name="T55" fmla="*/ 10 h 157"/>
                <a:gd name="T56" fmla="*/ 50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4" y="136"/>
                    <a:pt x="22" y="145"/>
                    <a:pt x="22" y="146"/>
                  </a:cubicBezTo>
                  <a:cubicBezTo>
                    <a:pt x="22" y="154"/>
                    <a:pt x="29" y="157"/>
                    <a:pt x="34" y="157"/>
                  </a:cubicBezTo>
                  <a:cubicBezTo>
                    <a:pt x="40" y="157"/>
                    <a:pt x="46" y="153"/>
                    <a:pt x="48" y="150"/>
                  </a:cubicBezTo>
                  <a:cubicBezTo>
                    <a:pt x="49" y="146"/>
                    <a:pt x="52" y="135"/>
                    <a:pt x="54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1" y="59"/>
                    <a:pt x="72" y="56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7"/>
                    <a:pt x="155" y="34"/>
                  </a:cubicBezTo>
                  <a:cubicBezTo>
                    <a:pt x="155" y="55"/>
                    <a:pt x="140" y="94"/>
                    <a:pt x="135" y="108"/>
                  </a:cubicBezTo>
                  <a:cubicBezTo>
                    <a:pt x="131" y="118"/>
                    <a:pt x="129" y="121"/>
                    <a:pt x="129" y="127"/>
                  </a:cubicBezTo>
                  <a:cubicBezTo>
                    <a:pt x="129" y="146"/>
                    <a:pt x="145" y="157"/>
                    <a:pt x="162" y="157"/>
                  </a:cubicBezTo>
                  <a:cubicBezTo>
                    <a:pt x="197" y="157"/>
                    <a:pt x="213" y="109"/>
                    <a:pt x="213" y="104"/>
                  </a:cubicBezTo>
                  <a:cubicBezTo>
                    <a:pt x="213" y="99"/>
                    <a:pt x="208" y="99"/>
                    <a:pt x="207" y="99"/>
                  </a:cubicBezTo>
                  <a:cubicBezTo>
                    <a:pt x="202" y="99"/>
                    <a:pt x="202" y="101"/>
                    <a:pt x="200" y="105"/>
                  </a:cubicBezTo>
                  <a:cubicBezTo>
                    <a:pt x="192" y="133"/>
                    <a:pt x="177" y="147"/>
                    <a:pt x="164" y="147"/>
                  </a:cubicBezTo>
                  <a:cubicBezTo>
                    <a:pt x="156" y="147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7" y="96"/>
                    <a:pt x="181" y="59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0" y="58"/>
                    <a:pt x="11" y="57"/>
                    <a:pt x="13" y="47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7"/>
                    <a:pt x="50" y="27"/>
                  </a:cubicBezTo>
                  <a:cubicBezTo>
                    <a:pt x="50" y="33"/>
                    <a:pt x="47" y="46"/>
                    <a:pt x="45" y="56"/>
                  </a:cubicBezTo>
                  <a:cubicBezTo>
                    <a:pt x="42" y="65"/>
                    <a:pt x="39" y="79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03">
              <a:extLst>
                <a:ext uri="{FF2B5EF4-FFF2-40B4-BE49-F238E27FC236}">
                  <a16:creationId xmlns:a16="http://schemas.microsoft.com/office/drawing/2014/main" id="{D3A1D96B-39C4-41CF-9339-BFB27AC85CB8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813675" y="8494713"/>
              <a:ext cx="257175" cy="17463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0"/>
                  </a:cubicBezTo>
                  <a:cubicBezTo>
                    <a:pt x="0" y="20"/>
                    <a:pt x="8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4">
              <a:extLst>
                <a:ext uri="{FF2B5EF4-FFF2-40B4-BE49-F238E27FC236}">
                  <a16:creationId xmlns:a16="http://schemas.microsoft.com/office/drawing/2014/main" id="{0C3E4E4C-1EAD-4DB2-AA19-42D79A8B1A12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8212138" y="8418513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59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5">
              <a:extLst>
                <a:ext uri="{FF2B5EF4-FFF2-40B4-BE49-F238E27FC236}">
                  <a16:creationId xmlns:a16="http://schemas.microsoft.com/office/drawing/2014/main" id="{7E04E764-617E-41B6-93B4-18BA557AC28B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8491538" y="8281988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6">
              <a:extLst>
                <a:ext uri="{FF2B5EF4-FFF2-40B4-BE49-F238E27FC236}">
                  <a16:creationId xmlns:a16="http://schemas.microsoft.com/office/drawing/2014/main" id="{433BC7A5-96E5-425A-805F-044F44309632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8577263" y="8280400"/>
              <a:ext cx="130175" cy="206375"/>
            </a:xfrm>
            <a:custGeom>
              <a:avLst/>
              <a:gdLst>
                <a:gd name="T0" fmla="*/ 155 w 155"/>
                <a:gd name="T1" fmla="*/ 169 h 232"/>
                <a:gd name="T2" fmla="*/ 143 w 155"/>
                <a:gd name="T3" fmla="*/ 169 h 232"/>
                <a:gd name="T4" fmla="*/ 134 w 155"/>
                <a:gd name="T5" fmla="*/ 200 h 232"/>
                <a:gd name="T6" fmla="*/ 99 w 155"/>
                <a:gd name="T7" fmla="*/ 202 h 232"/>
                <a:gd name="T8" fmla="*/ 35 w 155"/>
                <a:gd name="T9" fmla="*/ 202 h 232"/>
                <a:gd name="T10" fmla="*/ 105 w 155"/>
                <a:gd name="T11" fmla="*/ 144 h 232"/>
                <a:gd name="T12" fmla="*/ 155 w 155"/>
                <a:gd name="T13" fmla="*/ 69 h 232"/>
                <a:gd name="T14" fmla="*/ 73 w 155"/>
                <a:gd name="T15" fmla="*/ 0 h 232"/>
                <a:gd name="T16" fmla="*/ 0 w 155"/>
                <a:gd name="T17" fmla="*/ 63 h 232"/>
                <a:gd name="T18" fmla="*/ 19 w 155"/>
                <a:gd name="T19" fmla="*/ 82 h 232"/>
                <a:gd name="T20" fmla="*/ 37 w 155"/>
                <a:gd name="T21" fmla="*/ 64 h 232"/>
                <a:gd name="T22" fmla="*/ 17 w 155"/>
                <a:gd name="T23" fmla="*/ 45 h 232"/>
                <a:gd name="T24" fmla="*/ 68 w 155"/>
                <a:gd name="T25" fmla="*/ 13 h 232"/>
                <a:gd name="T26" fmla="*/ 121 w 155"/>
                <a:gd name="T27" fmla="*/ 69 h 232"/>
                <a:gd name="T28" fmla="*/ 88 w 155"/>
                <a:gd name="T29" fmla="*/ 135 h 232"/>
                <a:gd name="T30" fmla="*/ 4 w 155"/>
                <a:gd name="T31" fmla="*/ 218 h 232"/>
                <a:gd name="T32" fmla="*/ 0 w 155"/>
                <a:gd name="T33" fmla="*/ 232 h 232"/>
                <a:gd name="T34" fmla="*/ 144 w 155"/>
                <a:gd name="T35" fmla="*/ 232 h 232"/>
                <a:gd name="T36" fmla="*/ 155 w 155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2">
                  <a:moveTo>
                    <a:pt x="155" y="169"/>
                  </a:moveTo>
                  <a:lnTo>
                    <a:pt x="143" y="169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70"/>
                    <a:pt x="84" y="160"/>
                    <a:pt x="105" y="144"/>
                  </a:cubicBezTo>
                  <a:cubicBezTo>
                    <a:pt x="131" y="123"/>
                    <a:pt x="155" y="102"/>
                    <a:pt x="155" y="69"/>
                  </a:cubicBezTo>
                  <a:cubicBezTo>
                    <a:pt x="155" y="26"/>
                    <a:pt x="118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8" y="21"/>
                    <a:pt x="51" y="13"/>
                    <a:pt x="68" y="13"/>
                  </a:cubicBezTo>
                  <a:cubicBezTo>
                    <a:pt x="103" y="13"/>
                    <a:pt x="121" y="40"/>
                    <a:pt x="121" y="69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7">
              <a:extLst>
                <a:ext uri="{FF2B5EF4-FFF2-40B4-BE49-F238E27FC236}">
                  <a16:creationId xmlns:a16="http://schemas.microsoft.com/office/drawing/2014/main" id="{1C87CC31-0DCD-49CC-9CC2-0F314DB679E6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9058275" y="8147050"/>
              <a:ext cx="279400" cy="10477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8">
              <a:extLst>
                <a:ext uri="{FF2B5EF4-FFF2-40B4-BE49-F238E27FC236}">
                  <a16:creationId xmlns:a16="http://schemas.microsoft.com/office/drawing/2014/main" id="{966F3526-CE76-47ED-84F3-D270D1457B35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493250" y="8110538"/>
              <a:ext cx="161925" cy="204788"/>
            </a:xfrm>
            <a:custGeom>
              <a:avLst/>
              <a:gdLst>
                <a:gd name="T0" fmla="*/ 41 w 190"/>
                <a:gd name="T1" fmla="*/ 114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09">
              <a:extLst>
                <a:ext uri="{FF2B5EF4-FFF2-40B4-BE49-F238E27FC236}">
                  <a16:creationId xmlns:a16="http://schemas.microsoft.com/office/drawing/2014/main" id="{373E9A04-5B1B-4D90-90D6-55D87D320182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9678988" y="8110538"/>
              <a:ext cx="185738" cy="204788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2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3"/>
                    <a:pt x="180" y="112"/>
                  </a:cubicBezTo>
                  <a:cubicBezTo>
                    <a:pt x="180" y="130"/>
                    <a:pt x="180" y="157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10">
              <a:extLst>
                <a:ext uri="{FF2B5EF4-FFF2-40B4-BE49-F238E27FC236}">
                  <a16:creationId xmlns:a16="http://schemas.microsoft.com/office/drawing/2014/main" id="{2C4C7B3B-CE7C-4D39-A28F-33F3731B9F1F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9890125" y="8113713"/>
              <a:ext cx="212725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11">
              <a:extLst>
                <a:ext uri="{FF2B5EF4-FFF2-40B4-BE49-F238E27FC236}">
                  <a16:creationId xmlns:a16="http://schemas.microsoft.com/office/drawing/2014/main" id="{4BFF4E6A-4D0E-40B1-9E5D-AA419939CA60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10125075" y="8110538"/>
              <a:ext cx="138113" cy="204788"/>
            </a:xfrm>
            <a:custGeom>
              <a:avLst/>
              <a:gdLst>
                <a:gd name="T0" fmla="*/ 88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3 h 229"/>
                <a:gd name="T52" fmla="*/ 88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0"/>
                    <a:pt x="12" y="138"/>
                    <a:pt x="7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6" y="88"/>
                  </a:cubicBezTo>
                  <a:cubicBezTo>
                    <a:pt x="58" y="82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2"/>
                    <a:pt x="22" y="103"/>
                  </a:cubicBezTo>
                  <a:cubicBezTo>
                    <a:pt x="38" y="116"/>
                    <a:pt x="52" y="119"/>
                    <a:pt x="88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2">
              <a:extLst>
                <a:ext uri="{FF2B5EF4-FFF2-40B4-BE49-F238E27FC236}">
                  <a16:creationId xmlns:a16="http://schemas.microsoft.com/office/drawing/2014/main" id="{82F2696F-EFC7-49ED-B6AF-50AF7492D20C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10285413" y="8035925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3">
              <a:extLst>
                <a:ext uri="{FF2B5EF4-FFF2-40B4-BE49-F238E27FC236}">
                  <a16:creationId xmlns:a16="http://schemas.microsoft.com/office/drawing/2014/main" id="{64D5D9B5-E7F6-40D1-B2FF-E37A6AF8C529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10460038" y="8110538"/>
              <a:ext cx="190500" cy="20478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14">
              <a:extLst>
                <a:ext uri="{FF2B5EF4-FFF2-40B4-BE49-F238E27FC236}">
                  <a16:creationId xmlns:a16="http://schemas.microsoft.com/office/drawing/2014/main" id="{FA836280-E1FF-4C19-8737-AFA891EE7AF4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10666413" y="8113713"/>
              <a:ext cx="211138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15">
              <a:extLst>
                <a:ext uri="{FF2B5EF4-FFF2-40B4-BE49-F238E27FC236}">
                  <a16:creationId xmlns:a16="http://schemas.microsoft.com/office/drawing/2014/main" id="{1D2CB486-64D9-4736-B83F-ADD1D397E765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0883900" y="8035925"/>
              <a:ext cx="131763" cy="279400"/>
            </a:xfrm>
            <a:custGeom>
              <a:avLst/>
              <a:gdLst>
                <a:gd name="T0" fmla="*/ 76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6 w 156"/>
                <a:gd name="T7" fmla="*/ 92 h 313"/>
                <a:gd name="T8" fmla="*/ 76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6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3 w 156"/>
                <a:gd name="T27" fmla="*/ 217 h 313"/>
                <a:gd name="T28" fmla="*/ 143 w 156"/>
                <a:gd name="T29" fmla="*/ 244 h 313"/>
                <a:gd name="T30" fmla="*/ 110 w 156"/>
                <a:gd name="T31" fmla="*/ 300 h 313"/>
                <a:gd name="T32" fmla="*/ 76 w 156"/>
                <a:gd name="T33" fmla="*/ 246 h 313"/>
                <a:gd name="T34" fmla="*/ 76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6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6" y="92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8" y="313"/>
                    <a:pt x="106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3" y="217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6" y="300"/>
                    <a:pt x="76" y="255"/>
                    <a:pt x="76" y="246"/>
                  </a:cubicBezTo>
                  <a:lnTo>
                    <a:pt x="7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6">
              <a:extLst>
                <a:ext uri="{FF2B5EF4-FFF2-40B4-BE49-F238E27FC236}">
                  <a16:creationId xmlns:a16="http://schemas.microsoft.com/office/drawing/2014/main" id="{90D4181F-6562-4E9F-9E92-75CFC9457FD2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11191875" y="8070850"/>
              <a:ext cx="257175" cy="257175"/>
            </a:xfrm>
            <a:custGeom>
              <a:avLst/>
              <a:gdLst>
                <a:gd name="T0" fmla="*/ 295 w 304"/>
                <a:gd name="T1" fmla="*/ 21 h 289"/>
                <a:gd name="T2" fmla="*/ 304 w 304"/>
                <a:gd name="T3" fmla="*/ 10 h 289"/>
                <a:gd name="T4" fmla="*/ 294 w 304"/>
                <a:gd name="T5" fmla="*/ 0 h 289"/>
                <a:gd name="T6" fmla="*/ 285 w 304"/>
                <a:gd name="T7" fmla="*/ 3 h 289"/>
                <a:gd name="T8" fmla="*/ 9 w 304"/>
                <a:gd name="T9" fmla="*/ 133 h 289"/>
                <a:gd name="T10" fmla="*/ 0 w 304"/>
                <a:gd name="T11" fmla="*/ 144 h 289"/>
                <a:gd name="T12" fmla="*/ 9 w 304"/>
                <a:gd name="T13" fmla="*/ 155 h 289"/>
                <a:gd name="T14" fmla="*/ 285 w 304"/>
                <a:gd name="T15" fmla="*/ 286 h 289"/>
                <a:gd name="T16" fmla="*/ 294 w 304"/>
                <a:gd name="T17" fmla="*/ 289 h 289"/>
                <a:gd name="T18" fmla="*/ 304 w 304"/>
                <a:gd name="T19" fmla="*/ 279 h 289"/>
                <a:gd name="T20" fmla="*/ 295 w 304"/>
                <a:gd name="T21" fmla="*/ 268 h 289"/>
                <a:gd name="T22" fmla="*/ 33 w 304"/>
                <a:gd name="T23" fmla="*/ 144 h 289"/>
                <a:gd name="T24" fmla="*/ 295 w 304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89">
                  <a:moveTo>
                    <a:pt x="295" y="21"/>
                  </a:moveTo>
                  <a:cubicBezTo>
                    <a:pt x="301" y="18"/>
                    <a:pt x="304" y="15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3" y="0"/>
                    <a:pt x="292" y="0"/>
                    <a:pt x="285" y="3"/>
                  </a:cubicBezTo>
                  <a:lnTo>
                    <a:pt x="9" y="133"/>
                  </a:lnTo>
                  <a:cubicBezTo>
                    <a:pt x="4" y="136"/>
                    <a:pt x="0" y="138"/>
                    <a:pt x="0" y="144"/>
                  </a:cubicBezTo>
                  <a:cubicBezTo>
                    <a:pt x="0" y="150"/>
                    <a:pt x="4" y="153"/>
                    <a:pt x="9" y="155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4"/>
                    <a:pt x="301" y="271"/>
                    <a:pt x="295" y="268"/>
                  </a:cubicBezTo>
                  <a:lnTo>
                    <a:pt x="33" y="144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17">
              <a:extLst>
                <a:ext uri="{FF2B5EF4-FFF2-40B4-BE49-F238E27FC236}">
                  <a16:creationId xmlns:a16="http://schemas.microsoft.com/office/drawing/2014/main" id="{BDA0DAFF-2311-4052-AF78-D8234566AE8F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11623675" y="8113713"/>
              <a:ext cx="376238" cy="201613"/>
            </a:xfrm>
            <a:custGeom>
              <a:avLst/>
              <a:gdLst>
                <a:gd name="T0" fmla="*/ 226 w 444"/>
                <a:gd name="T1" fmla="*/ 85 h 226"/>
                <a:gd name="T2" fmla="*/ 178 w 444"/>
                <a:gd name="T3" fmla="*/ 31 h 226"/>
                <a:gd name="T4" fmla="*/ 97 w 444"/>
                <a:gd name="T5" fmla="*/ 0 h 226"/>
                <a:gd name="T6" fmla="*/ 0 w 444"/>
                <a:gd name="T7" fmla="*/ 113 h 226"/>
                <a:gd name="T8" fmla="*/ 95 w 444"/>
                <a:gd name="T9" fmla="*/ 226 h 226"/>
                <a:gd name="T10" fmla="*/ 218 w 444"/>
                <a:gd name="T11" fmla="*/ 140 h 226"/>
                <a:gd name="T12" fmla="*/ 266 w 444"/>
                <a:gd name="T13" fmla="*/ 194 h 226"/>
                <a:gd name="T14" fmla="*/ 347 w 444"/>
                <a:gd name="T15" fmla="*/ 226 h 226"/>
                <a:gd name="T16" fmla="*/ 444 w 444"/>
                <a:gd name="T17" fmla="*/ 112 h 226"/>
                <a:gd name="T18" fmla="*/ 349 w 444"/>
                <a:gd name="T19" fmla="*/ 0 h 226"/>
                <a:gd name="T20" fmla="*/ 226 w 444"/>
                <a:gd name="T21" fmla="*/ 85 h 226"/>
                <a:gd name="T22" fmla="*/ 239 w 444"/>
                <a:gd name="T23" fmla="*/ 102 h 226"/>
                <a:gd name="T24" fmla="*/ 353 w 444"/>
                <a:gd name="T25" fmla="*/ 16 h 226"/>
                <a:gd name="T26" fmla="*/ 433 w 444"/>
                <a:gd name="T27" fmla="*/ 112 h 226"/>
                <a:gd name="T28" fmla="*/ 355 w 444"/>
                <a:gd name="T29" fmla="*/ 202 h 226"/>
                <a:gd name="T30" fmla="*/ 294 w 444"/>
                <a:gd name="T31" fmla="*/ 170 h 226"/>
                <a:gd name="T32" fmla="*/ 239 w 444"/>
                <a:gd name="T33" fmla="*/ 102 h 226"/>
                <a:gd name="T34" fmla="*/ 205 w 444"/>
                <a:gd name="T35" fmla="*/ 123 h 226"/>
                <a:gd name="T36" fmla="*/ 91 w 444"/>
                <a:gd name="T37" fmla="*/ 210 h 226"/>
                <a:gd name="T38" fmla="*/ 11 w 444"/>
                <a:gd name="T39" fmla="*/ 113 h 226"/>
                <a:gd name="T40" fmla="*/ 89 w 444"/>
                <a:gd name="T41" fmla="*/ 24 h 226"/>
                <a:gd name="T42" fmla="*/ 150 w 444"/>
                <a:gd name="T43" fmla="*/ 55 h 226"/>
                <a:gd name="T44" fmla="*/ 205 w 444"/>
                <a:gd name="T45" fmla="*/ 1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226">
                  <a:moveTo>
                    <a:pt x="226" y="85"/>
                  </a:moveTo>
                  <a:cubicBezTo>
                    <a:pt x="199" y="51"/>
                    <a:pt x="193" y="44"/>
                    <a:pt x="178" y="31"/>
                  </a:cubicBezTo>
                  <a:cubicBezTo>
                    <a:pt x="150" y="9"/>
                    <a:pt x="122" y="0"/>
                    <a:pt x="97" y="0"/>
                  </a:cubicBezTo>
                  <a:cubicBezTo>
                    <a:pt x="38" y="0"/>
                    <a:pt x="0" y="55"/>
                    <a:pt x="0" y="113"/>
                  </a:cubicBezTo>
                  <a:cubicBezTo>
                    <a:pt x="0" y="170"/>
                    <a:pt x="37" y="226"/>
                    <a:pt x="95" y="226"/>
                  </a:cubicBezTo>
                  <a:cubicBezTo>
                    <a:pt x="152" y="226"/>
                    <a:pt x="193" y="180"/>
                    <a:pt x="218" y="140"/>
                  </a:cubicBezTo>
                  <a:cubicBezTo>
                    <a:pt x="245" y="174"/>
                    <a:pt x="251" y="182"/>
                    <a:pt x="266" y="194"/>
                  </a:cubicBezTo>
                  <a:cubicBezTo>
                    <a:pt x="294" y="217"/>
                    <a:pt x="322" y="226"/>
                    <a:pt x="347" y="226"/>
                  </a:cubicBezTo>
                  <a:cubicBezTo>
                    <a:pt x="406" y="226"/>
                    <a:pt x="444" y="171"/>
                    <a:pt x="444" y="112"/>
                  </a:cubicBezTo>
                  <a:cubicBezTo>
                    <a:pt x="444" y="55"/>
                    <a:pt x="407" y="0"/>
                    <a:pt x="349" y="0"/>
                  </a:cubicBezTo>
                  <a:cubicBezTo>
                    <a:pt x="292" y="0"/>
                    <a:pt x="251" y="45"/>
                    <a:pt x="226" y="85"/>
                  </a:cubicBezTo>
                  <a:close/>
                  <a:moveTo>
                    <a:pt x="239" y="102"/>
                  </a:moveTo>
                  <a:cubicBezTo>
                    <a:pt x="260" y="66"/>
                    <a:pt x="297" y="16"/>
                    <a:pt x="353" y="16"/>
                  </a:cubicBezTo>
                  <a:cubicBezTo>
                    <a:pt x="406" y="16"/>
                    <a:pt x="433" y="68"/>
                    <a:pt x="433" y="112"/>
                  </a:cubicBezTo>
                  <a:cubicBezTo>
                    <a:pt x="433" y="161"/>
                    <a:pt x="399" y="202"/>
                    <a:pt x="355" y="202"/>
                  </a:cubicBezTo>
                  <a:cubicBezTo>
                    <a:pt x="327" y="202"/>
                    <a:pt x="304" y="181"/>
                    <a:pt x="294" y="170"/>
                  </a:cubicBezTo>
                  <a:cubicBezTo>
                    <a:pt x="281" y="157"/>
                    <a:pt x="270" y="141"/>
                    <a:pt x="239" y="102"/>
                  </a:cubicBezTo>
                  <a:close/>
                  <a:moveTo>
                    <a:pt x="205" y="123"/>
                  </a:moveTo>
                  <a:cubicBezTo>
                    <a:pt x="184" y="159"/>
                    <a:pt x="147" y="210"/>
                    <a:pt x="91" y="210"/>
                  </a:cubicBezTo>
                  <a:cubicBezTo>
                    <a:pt x="38" y="210"/>
                    <a:pt x="11" y="158"/>
                    <a:pt x="11" y="113"/>
                  </a:cubicBezTo>
                  <a:cubicBezTo>
                    <a:pt x="11" y="64"/>
                    <a:pt x="45" y="24"/>
                    <a:pt x="89" y="24"/>
                  </a:cubicBezTo>
                  <a:cubicBezTo>
                    <a:pt x="118" y="24"/>
                    <a:pt x="140" y="45"/>
                    <a:pt x="150" y="55"/>
                  </a:cubicBezTo>
                  <a:cubicBezTo>
                    <a:pt x="163" y="69"/>
                    <a:pt x="174" y="84"/>
                    <a:pt x="205" y="12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77" name="Graphic 276">
            <a:extLst>
              <a:ext uri="{FF2B5EF4-FFF2-40B4-BE49-F238E27FC236}">
                <a16:creationId xmlns:a16="http://schemas.microsoft.com/office/drawing/2014/main" id="{9FB9761D-37ED-4F91-920D-FCAC23FB6C3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87899" y="1933561"/>
            <a:ext cx="7586981" cy="56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4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5BDA-2225-4C2E-8811-6E306EC8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Paper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AC1A3-D8CF-4096-9AFE-591DF5E90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Writing results section </a:t>
            </a:r>
          </a:p>
          <a:p>
            <a:pPr lvl="1"/>
            <a:r>
              <a:rPr lang="en-US" sz="3200" dirty="0"/>
              <a:t>Figures from this 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00A66-A39F-4DA4-B477-14E2D14E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1C09-BBF8-4091-BAD3-6BDDA7146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You’re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ECC52-1F86-47EF-82B4-5438B6D82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636B-7064-4624-AD44-2AC78808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not to noise state </a:t>
            </a:r>
            <a:r>
              <a:rPr lang="en-US" dirty="0" err="1"/>
              <a:t>Traj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5C1CF-5F60-4684-B830-57B94363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9C31B5C-CC66-48C3-887D-F3883F84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381" y="23764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24F4-74D1-4B96-AC70-969E86AA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48110"/>
            <a:ext cx="15657240" cy="9612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481D5-3107-4960-8E73-ECEF9941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48DD53D-B3B7-46E0-BCE7-660B1B82D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340" y="7504463"/>
            <a:ext cx="9749820" cy="116709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Light" panose="020B0403020202020204"/>
              </a:rPr>
              <a:t>Bounding with </a:t>
            </a:r>
            <a:r>
              <a:rPr lang="en-US" sz="2800" dirty="0" err="1">
                <a:latin typeface="Helvetica Light" panose="020B0403020202020204"/>
              </a:rPr>
              <a:t>vx</a:t>
            </a:r>
            <a:r>
              <a:rPr lang="en-US" sz="2800" dirty="0">
                <a:latin typeface="Helvetica Light" panose="020B0403020202020204"/>
              </a:rPr>
              <a:t> = 0.5</a:t>
            </a:r>
            <a:endParaRPr lang="en-US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6949A0-E9AA-48C3-B0D0-7EFC9F95B864}"/>
              </a:ext>
            </a:extLst>
          </p:cNvPr>
          <p:cNvGrpSpPr/>
          <p:nvPr/>
        </p:nvGrpSpPr>
        <p:grpSpPr>
          <a:xfrm>
            <a:off x="1366800" y="1714500"/>
            <a:ext cx="5486400" cy="4572000"/>
            <a:chOff x="109061" y="1875868"/>
            <a:chExt cx="5040631" cy="428109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6E141F0-23A9-4C2F-A0E0-CC5F416A0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" y="2376487"/>
              <a:ext cx="5040631" cy="37804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A93B25-987A-41A8-9B89-64563A525FCE}"/>
                </a:ext>
              </a:extLst>
            </p:cNvPr>
            <p:cNvSpPr txBox="1"/>
            <p:nvPr/>
          </p:nvSpPr>
          <p:spPr>
            <a:xfrm>
              <a:off x="2106252" y="1875868"/>
              <a:ext cx="1046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latin typeface="Helvetica Light" panose="020B0403020202020204"/>
                  <a:cs typeface="Helvetica" panose="020B0604020202020204" pitchFamily="34" charset="0"/>
                </a:rPr>
                <a:t>iLQR</a:t>
              </a:r>
              <a:endParaRPr lang="en-US" sz="3200" dirty="0">
                <a:latin typeface="Helvetica Light" panose="020B0403020202020204"/>
                <a:cs typeface="Helvetica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FE34BF-A60E-4E99-99EA-3D048DBDB249}"/>
              </a:ext>
            </a:extLst>
          </p:cNvPr>
          <p:cNvGrpSpPr/>
          <p:nvPr/>
        </p:nvGrpSpPr>
        <p:grpSpPr>
          <a:xfrm>
            <a:off x="9610879" y="1714500"/>
            <a:ext cx="5486400" cy="4572000"/>
            <a:chOff x="10990421" y="1832387"/>
            <a:chExt cx="5213350" cy="4389342"/>
          </a:xfrm>
        </p:grpSpPr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DCEB66BB-6682-4D22-AA59-7973E3B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0421" y="2311717"/>
              <a:ext cx="5213350" cy="39100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BE879E-E3FD-4F7C-A5E8-42AACF630C06}"/>
                </a:ext>
              </a:extLst>
            </p:cNvPr>
            <p:cNvSpPr txBox="1"/>
            <p:nvPr/>
          </p:nvSpPr>
          <p:spPr>
            <a:xfrm>
              <a:off x="12413571" y="1832387"/>
              <a:ext cx="23535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Light" panose="020B0403020202020204"/>
                  <a:cs typeface="Helvetica" panose="020B0604020202020204" pitchFamily="34" charset="0"/>
                </a:rPr>
                <a:t>Explicit DDP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1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B045-ECAE-4141-8DC9-410E02BA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681A-F662-4FC3-AC34-E95EA054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8EBD8C-EFF1-44D4-AA0D-9B58EA988239}"/>
              </a:ext>
            </a:extLst>
          </p:cNvPr>
          <p:cNvGrpSpPr/>
          <p:nvPr/>
        </p:nvGrpSpPr>
        <p:grpSpPr>
          <a:xfrm>
            <a:off x="1974309" y="1675720"/>
            <a:ext cx="5486400" cy="4572000"/>
            <a:chOff x="5336381" y="1868977"/>
            <a:chExt cx="5213350" cy="44175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A788C6-08BC-48B1-8976-C8C7E03AEECC}"/>
                </a:ext>
              </a:extLst>
            </p:cNvPr>
            <p:cNvSpPr txBox="1"/>
            <p:nvPr/>
          </p:nvSpPr>
          <p:spPr>
            <a:xfrm>
              <a:off x="7013532" y="1868977"/>
              <a:ext cx="24635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latin typeface="Helvetica Light" panose="020B0403020202020204"/>
                  <a:cs typeface="Helvetica" panose="020B0604020202020204" pitchFamily="34" charset="0"/>
                </a:rPr>
                <a:t>ExtMod</a:t>
              </a:r>
              <a:r>
                <a:rPr lang="en-US" sz="3200" dirty="0">
                  <a:latin typeface="Helvetica Light" panose="020B0403020202020204"/>
                  <a:cs typeface="Helvetica" panose="020B0604020202020204" pitchFamily="34" charset="0"/>
                </a:rPr>
                <a:t> DDP</a:t>
              </a:r>
            </a:p>
          </p:txBody>
        </p: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B5D65F20-40A1-40DB-BAA7-AA9BEF38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381" y="2376486"/>
              <a:ext cx="5213350" cy="39100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76D1BC2-F115-4C30-A4C4-A11CBCBA903D}"/>
              </a:ext>
            </a:extLst>
          </p:cNvPr>
          <p:cNvGrpSpPr/>
          <p:nvPr/>
        </p:nvGrpSpPr>
        <p:grpSpPr>
          <a:xfrm>
            <a:off x="9879555" y="1714500"/>
            <a:ext cx="5486400" cy="4572000"/>
            <a:chOff x="11889747" y="5318746"/>
            <a:chExt cx="4901876" cy="4165877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85B96965-32F0-4B21-AC53-94DB27057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9747" y="5808216"/>
              <a:ext cx="4901876" cy="36764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31E94A-6EC2-467C-834B-152266544889}"/>
                </a:ext>
              </a:extLst>
            </p:cNvPr>
            <p:cNvSpPr txBox="1"/>
            <p:nvPr/>
          </p:nvSpPr>
          <p:spPr>
            <a:xfrm>
              <a:off x="13389236" y="5318746"/>
              <a:ext cx="2281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Light" panose="020B0403020202020204"/>
                </a:rPr>
                <a:t>Tensor DDP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92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7095-74FF-4462-B947-2C7BC8FC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3FE51-8CA8-471C-802E-516CE183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BABBC9-D25B-44C4-870A-1BBB6EA04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71" t="4640" r="4621"/>
          <a:stretch/>
        </p:blipFill>
        <p:spPr>
          <a:xfrm>
            <a:off x="258445" y="1897654"/>
            <a:ext cx="8001000" cy="656708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74D049-1514-4B47-8475-EECD2A7265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60" t="2458"/>
          <a:stretch/>
        </p:blipFill>
        <p:spPr>
          <a:xfrm>
            <a:off x="8259445" y="2019300"/>
            <a:ext cx="893509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6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8D7B-C3E8-49F1-9528-2CBCC9E0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EEDEFE-5ED5-48C5-AAE8-709C8799F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83" t="4526" r="5232"/>
          <a:stretch/>
        </p:blipFill>
        <p:spPr>
          <a:xfrm>
            <a:off x="4662011" y="2270759"/>
            <a:ext cx="8016240" cy="6111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662D-AD94-451B-85BE-B4197D8B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7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463E-25C3-4D27-A774-459594C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8D6FD-8D25-4885-8250-9D18D10C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54AF6C-E360-4274-ADCB-9DD15C68E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42" r="4712"/>
          <a:stretch/>
        </p:blipFill>
        <p:spPr>
          <a:xfrm>
            <a:off x="579120" y="1748314"/>
            <a:ext cx="7635240" cy="62569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7EF59C-A8AC-4992-B8FB-48C3F63C9C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90" r="5073"/>
          <a:stretch/>
        </p:blipFill>
        <p:spPr>
          <a:xfrm>
            <a:off x="8670925" y="1896426"/>
            <a:ext cx="7635240" cy="61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D1C1-15E3-4E73-B1E8-286990AC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to Optimized Control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D44-D8B9-4E16-9AF5-BCD68B50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/>
              <a:t>Use optimized trajectory and control as initial guess </a:t>
            </a:r>
          </a:p>
          <a:p>
            <a:r>
              <a:rPr lang="en-US" dirty="0"/>
              <a:t>Add </a:t>
            </a:r>
            <a:r>
              <a:rPr lang="en-US" dirty="0" err="1"/>
              <a:t>weiner</a:t>
            </a:r>
            <a:r>
              <a:rPr lang="en-US" dirty="0"/>
              <a:t> noise to controller </a:t>
            </a:r>
          </a:p>
          <a:p>
            <a:r>
              <a:rPr lang="en-US" dirty="0"/>
              <a:t>Run either </a:t>
            </a:r>
            <a:r>
              <a:rPr lang="en-US" dirty="0" err="1"/>
              <a:t>iLQR</a:t>
            </a:r>
            <a:r>
              <a:rPr lang="en-US" dirty="0"/>
              <a:t>/DDP for 20 iterations</a:t>
            </a:r>
          </a:p>
          <a:p>
            <a:r>
              <a:rPr lang="en-US" dirty="0"/>
              <a:t>Noise scaling</a:t>
            </a:r>
          </a:p>
          <a:p>
            <a:pPr lvl="1"/>
            <a:r>
              <a:rPr lang="en-US" dirty="0"/>
              <a:t>scaler = </a:t>
            </a:r>
            <a:r>
              <a:rPr lang="en-US" dirty="0" err="1"/>
              <a:t>linspace</a:t>
            </a:r>
            <a:r>
              <a:rPr lang="en-US" dirty="0"/>
              <a:t>(-2,2,15);</a:t>
            </a:r>
          </a:p>
          <a:p>
            <a:pPr lvl="1"/>
            <a:r>
              <a:rPr lang="en-US" dirty="0"/>
              <a:t> N = 585; dt = 1e-3;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dW</a:t>
            </a:r>
            <a:r>
              <a:rPr lang="en-US" dirty="0"/>
              <a:t> = sqrt(dt)*</a:t>
            </a:r>
            <a:r>
              <a:rPr lang="en-US" dirty="0" err="1"/>
              <a:t>randn</a:t>
            </a:r>
            <a:r>
              <a:rPr lang="en-US" dirty="0"/>
              <a:t>(4,N);  %</a:t>
            </a:r>
            <a:r>
              <a:rPr lang="en-US" dirty="0" err="1"/>
              <a:t>weiner</a:t>
            </a:r>
            <a:r>
              <a:rPr lang="en-US" dirty="0"/>
              <a:t> noise</a:t>
            </a:r>
          </a:p>
          <a:p>
            <a:pPr lvl="1"/>
            <a:r>
              <a:rPr lang="pl-PL" dirty="0"/>
              <a:t> W = cumsum(dW) *  scaler(i);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4624B-3EA7-46FF-8AD6-AAB266C5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51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31585"/>
  <p:tag name="ORIGINALWIDTH" val="22.94621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200057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6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8837"/>
  <p:tag name="ORIGINALWIDTH" val="1.582497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3718"/>
  <p:tag name="ORIGINALWIDTH" val="3.396579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68472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57959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86032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678997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315849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6398"/>
  <p:tag name="ORIGINALWIDTH" val="3.126396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4.573808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648"/>
  <p:tag name="ORIGINALWIDTH" val="73.0457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} = \rm{constant} &lt; \infty&#10;\end{align*}&#10;&#10;&#10;\end{document}"/>
  <p:tag name="IGUANATEXSIZE" val="32"/>
  <p:tag name="IGUANATEXCURSOR" val="882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3263"/>
  <p:tag name="ORIGINALWIDTH" val="1.13863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} = \rm{constant} &lt; \infty&#10;\end{align*}&#10;&#10;&#10;\end{document}"/>
  <p:tag name="IGUANATEXSIZE" val="32"/>
  <p:tag name="IGUANATEXCURSOR" val="882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100035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4.014139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2.200057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87777"/>
  <p:tag name="ORIGINALWIDTH" val="3.512372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3.531677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200057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8325"/>
  <p:tag name="ORIGINALWIDTH" val="2.643934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8142"/>
  <p:tag name="ORIGINALWIDTH" val="1.312315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7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31585"/>
  <p:tag name="ORIGINALWIDTH" val="22.94621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180764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45702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3718"/>
  <p:tag name="ORIGINALWIDTH" val="3.396579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68472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57959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86032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678997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315849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6398"/>
  <p:tag name="ORIGINALWIDTH" val="3.126397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4.573809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648"/>
  <p:tag name="ORIGINALWIDTH" val="73.0457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^2} = \rm{constant} &lt; \infty&#10;\end{align*}&#10;&#10;&#10;\end{document}"/>
  <p:tag name="IGUANATEXSIZE" val="32"/>
  <p:tag name="IGUANATEXCURSOR" val="816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3263"/>
  <p:tag name="ORIGINALWIDTH" val="1.13863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^2} = \rm{constant} &lt; \infty&#10;\end{align*}&#10;&#10;&#10;\end{document}"/>
  <p:tag name="IGUANATEXSIZE" val="32"/>
  <p:tag name="IGUANATEXCURSOR" val="816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100034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4.014139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2.200057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87777"/>
  <p:tag name="ORIGINALWIDTH" val="3.512371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3.531676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200057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8325"/>
  <p:tag name="ORIGINALWIDTH" val="2.643934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8142"/>
  <p:tag name="ORIGINALWIDTH" val="1.312315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6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1_Theme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reDameTemplate2  -  Compatibility Mode" id="{8272847F-EE1E-4CAA-B8EE-9C3A80FA93BF}" vid="{8650478B-ED18-4B9E-9315-9EFE555577B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58356</TotalTime>
  <Words>252</Words>
  <Application>Microsoft Office PowerPoint</Application>
  <PresentationFormat>Custom</PresentationFormat>
  <Paragraphs>80</Paragraphs>
  <Slides>19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Roman</vt:lpstr>
      <vt:lpstr>Calibri</vt:lpstr>
      <vt:lpstr>Helvetica</vt:lpstr>
      <vt:lpstr>Helvetica Light</vt:lpstr>
      <vt:lpstr>Times New Roman</vt:lpstr>
      <vt:lpstr>1_Theme3</vt:lpstr>
      <vt:lpstr>PowerPoint Presentation</vt:lpstr>
      <vt:lpstr>You’re HERE</vt:lpstr>
      <vt:lpstr>Choosing not to noise state Traj</vt:lpstr>
      <vt:lpstr>Motion</vt:lpstr>
      <vt:lpstr>Motion</vt:lpstr>
      <vt:lpstr>Cost </vt:lpstr>
      <vt:lpstr>Control</vt:lpstr>
      <vt:lpstr>GRFs</vt:lpstr>
      <vt:lpstr>Add noise to Optimized Control Trajectory</vt:lpstr>
      <vt:lpstr>Add Noise to Trajectory</vt:lpstr>
      <vt:lpstr>End Cost</vt:lpstr>
      <vt:lpstr>Time</vt:lpstr>
      <vt:lpstr>Add noise to control</vt:lpstr>
      <vt:lpstr>Add Noise to Trajectory</vt:lpstr>
      <vt:lpstr>Add Noise Realization </vt:lpstr>
      <vt:lpstr>Suboptimality</vt:lpstr>
      <vt:lpstr>Convergence Rate: Superlinear</vt:lpstr>
      <vt:lpstr>Convergence Rate: Quadratic</vt:lpstr>
      <vt:lpstr>Paper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Nganga</dc:creator>
  <cp:lastModifiedBy>John Nganga</cp:lastModifiedBy>
  <cp:revision>897</cp:revision>
  <cp:lastPrinted>2019-04-25T18:41:21Z</cp:lastPrinted>
  <dcterms:created xsi:type="dcterms:W3CDTF">2019-08-02T21:27:04Z</dcterms:created>
  <dcterms:modified xsi:type="dcterms:W3CDTF">2022-02-08T18:03:05Z</dcterms:modified>
</cp:coreProperties>
</file>